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
  </p:notesMasterIdLst>
  <p:sldIdLst>
    <p:sldId id="256" r:id="rId2"/>
    <p:sldId id="263" r:id="rId3"/>
    <p:sldId id="576" r:id="rId4"/>
    <p:sldId id="626" r:id="rId5"/>
    <p:sldId id="627" r:id="rId6"/>
    <p:sldId id="620" r:id="rId7"/>
    <p:sldId id="621" r:id="rId8"/>
    <p:sldId id="622" r:id="rId9"/>
    <p:sldId id="623" r:id="rId10"/>
    <p:sldId id="624" r:id="rId11"/>
    <p:sldId id="625" r:id="rId12"/>
    <p:sldId id="351" r:id="rId13"/>
    <p:sldId id="463" r:id="rId14"/>
    <p:sldId id="615"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B050"/>
    <a:srgbClr val="E1E1E1"/>
    <a:srgbClr val="9CBD8D"/>
    <a:srgbClr val="D5E3CF"/>
    <a:srgbClr val="8C1E9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309" autoAdjust="0"/>
    <p:restoredTop sz="91441" autoAdjust="0"/>
  </p:normalViewPr>
  <p:slideViewPr>
    <p:cSldViewPr snapToGrid="0">
      <p:cViewPr varScale="1">
        <p:scale>
          <a:sx n="75" d="100"/>
          <a:sy n="75" d="100"/>
        </p:scale>
        <p:origin x="66" y="32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095A372-E219-4A47-9B57-DAB16DC91C8E}" type="datetimeFigureOut">
              <a:rPr lang="en-AU" smtClean="0"/>
              <a:t>12/08/2019</a:t>
            </a:fld>
            <a:endParaRPr lang="en-AU"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29ABA3-72B8-441F-AA9B-D3737D2CB9D9}" type="slidenum">
              <a:rPr lang="en-AU" smtClean="0"/>
              <a:t>‹#›</a:t>
            </a:fld>
            <a:endParaRPr lang="en-AU" dirty="0"/>
          </a:p>
        </p:txBody>
      </p:sp>
    </p:spTree>
    <p:extLst>
      <p:ext uri="{BB962C8B-B14F-4D97-AF65-F5344CB8AC3E}">
        <p14:creationId xmlns:p14="http://schemas.microsoft.com/office/powerpoint/2010/main" val="26528653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8929ABA3-72B8-441F-AA9B-D3737D2CB9D9}" type="slidenum">
              <a:rPr lang="en-AU" smtClean="0"/>
              <a:t>2</a:t>
            </a:fld>
            <a:endParaRPr lang="en-AU" dirty="0"/>
          </a:p>
        </p:txBody>
      </p:sp>
    </p:spTree>
    <p:extLst>
      <p:ext uri="{BB962C8B-B14F-4D97-AF65-F5344CB8AC3E}">
        <p14:creationId xmlns:p14="http://schemas.microsoft.com/office/powerpoint/2010/main" val="11595090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8929ABA3-72B8-441F-AA9B-D3737D2CB9D9}" type="slidenum">
              <a:rPr lang="en-AU" smtClean="0"/>
              <a:t>11</a:t>
            </a:fld>
            <a:endParaRPr lang="en-AU"/>
          </a:p>
        </p:txBody>
      </p:sp>
    </p:spTree>
    <p:extLst>
      <p:ext uri="{BB962C8B-B14F-4D97-AF65-F5344CB8AC3E}">
        <p14:creationId xmlns:p14="http://schemas.microsoft.com/office/powerpoint/2010/main" val="24044649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8929ABA3-72B8-441F-AA9B-D3737D2CB9D9}" type="slidenum">
              <a:rPr lang="en-AU" smtClean="0"/>
              <a:t>3</a:t>
            </a:fld>
            <a:endParaRPr lang="en-AU" dirty="0"/>
          </a:p>
        </p:txBody>
      </p:sp>
    </p:spTree>
    <p:extLst>
      <p:ext uri="{BB962C8B-B14F-4D97-AF65-F5344CB8AC3E}">
        <p14:creationId xmlns:p14="http://schemas.microsoft.com/office/powerpoint/2010/main" val="40649230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8929ABA3-72B8-441F-AA9B-D3737D2CB9D9}" type="slidenum">
              <a:rPr lang="en-AU" smtClean="0"/>
              <a:t>4</a:t>
            </a:fld>
            <a:endParaRPr lang="en-AU" dirty="0"/>
          </a:p>
        </p:txBody>
      </p:sp>
    </p:spTree>
    <p:extLst>
      <p:ext uri="{BB962C8B-B14F-4D97-AF65-F5344CB8AC3E}">
        <p14:creationId xmlns:p14="http://schemas.microsoft.com/office/powerpoint/2010/main" val="27707487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8929ABA3-72B8-441F-AA9B-D3737D2CB9D9}" type="slidenum">
              <a:rPr lang="en-AU" smtClean="0"/>
              <a:t>5</a:t>
            </a:fld>
            <a:endParaRPr lang="en-AU" dirty="0"/>
          </a:p>
        </p:txBody>
      </p:sp>
    </p:spTree>
    <p:extLst>
      <p:ext uri="{BB962C8B-B14F-4D97-AF65-F5344CB8AC3E}">
        <p14:creationId xmlns:p14="http://schemas.microsoft.com/office/powerpoint/2010/main" val="31317414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8929ABA3-72B8-441F-AA9B-D3737D2CB9D9}" type="slidenum">
              <a:rPr lang="en-AU" smtClean="0"/>
              <a:t>6</a:t>
            </a:fld>
            <a:endParaRPr lang="en-AU"/>
          </a:p>
        </p:txBody>
      </p:sp>
    </p:spTree>
    <p:extLst>
      <p:ext uri="{BB962C8B-B14F-4D97-AF65-F5344CB8AC3E}">
        <p14:creationId xmlns:p14="http://schemas.microsoft.com/office/powerpoint/2010/main" val="5125198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8929ABA3-72B8-441F-AA9B-D3737D2CB9D9}" type="slidenum">
              <a:rPr lang="en-AU" smtClean="0"/>
              <a:t>7</a:t>
            </a:fld>
            <a:endParaRPr lang="en-AU"/>
          </a:p>
        </p:txBody>
      </p:sp>
    </p:spTree>
    <p:extLst>
      <p:ext uri="{BB962C8B-B14F-4D97-AF65-F5344CB8AC3E}">
        <p14:creationId xmlns:p14="http://schemas.microsoft.com/office/powerpoint/2010/main" val="30332585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8929ABA3-72B8-441F-AA9B-D3737D2CB9D9}" type="slidenum">
              <a:rPr lang="en-AU" smtClean="0"/>
              <a:t>8</a:t>
            </a:fld>
            <a:endParaRPr lang="en-AU"/>
          </a:p>
        </p:txBody>
      </p:sp>
    </p:spTree>
    <p:extLst>
      <p:ext uri="{BB962C8B-B14F-4D97-AF65-F5344CB8AC3E}">
        <p14:creationId xmlns:p14="http://schemas.microsoft.com/office/powerpoint/2010/main" val="41679386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8929ABA3-72B8-441F-AA9B-D3737D2CB9D9}" type="slidenum">
              <a:rPr lang="en-AU" smtClean="0"/>
              <a:t>9</a:t>
            </a:fld>
            <a:endParaRPr lang="en-AU"/>
          </a:p>
        </p:txBody>
      </p:sp>
    </p:spTree>
    <p:extLst>
      <p:ext uri="{BB962C8B-B14F-4D97-AF65-F5344CB8AC3E}">
        <p14:creationId xmlns:p14="http://schemas.microsoft.com/office/powerpoint/2010/main" val="14807050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8929ABA3-72B8-441F-AA9B-D3737D2CB9D9}" type="slidenum">
              <a:rPr lang="en-AU" smtClean="0"/>
              <a:t>10</a:t>
            </a:fld>
            <a:endParaRPr lang="en-AU"/>
          </a:p>
        </p:txBody>
      </p:sp>
    </p:spTree>
    <p:extLst>
      <p:ext uri="{BB962C8B-B14F-4D97-AF65-F5344CB8AC3E}">
        <p14:creationId xmlns:p14="http://schemas.microsoft.com/office/powerpoint/2010/main" val="26212019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U"/>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4" name="Date Placeholder 3"/>
          <p:cNvSpPr>
            <a:spLocks noGrp="1"/>
          </p:cNvSpPr>
          <p:nvPr>
            <p:ph type="dt" sz="half" idx="10"/>
          </p:nvPr>
        </p:nvSpPr>
        <p:spPr/>
        <p:txBody>
          <a:bodyPr/>
          <a:lstStyle/>
          <a:p>
            <a:fld id="{E6F726FA-289A-47A4-9DB2-36250D803CC9}" type="datetimeFigureOut">
              <a:rPr lang="en-AU" smtClean="0"/>
              <a:t>12/08/2019</a:t>
            </a:fld>
            <a:endParaRPr lang="en-AU" dirty="0"/>
          </a:p>
        </p:txBody>
      </p:sp>
      <p:sp>
        <p:nvSpPr>
          <p:cNvPr id="5" name="Footer Placeholder 4"/>
          <p:cNvSpPr>
            <a:spLocks noGrp="1"/>
          </p:cNvSpPr>
          <p:nvPr>
            <p:ph type="ftr" sz="quarter" idx="11"/>
          </p:nvPr>
        </p:nvSpPr>
        <p:spPr/>
        <p:txBody>
          <a:bodyPr/>
          <a:lstStyle/>
          <a:p>
            <a:endParaRPr lang="en-AU" dirty="0"/>
          </a:p>
        </p:txBody>
      </p:sp>
      <p:sp>
        <p:nvSpPr>
          <p:cNvPr id="6" name="Slide Number Placeholder 5"/>
          <p:cNvSpPr>
            <a:spLocks noGrp="1"/>
          </p:cNvSpPr>
          <p:nvPr>
            <p:ph type="sldNum" sz="quarter" idx="12"/>
          </p:nvPr>
        </p:nvSpPr>
        <p:spPr/>
        <p:txBody>
          <a:bodyPr/>
          <a:lstStyle/>
          <a:p>
            <a:fld id="{AF26B6D5-E49B-468D-A565-A6E4E9BB073F}" type="slidenum">
              <a:rPr lang="en-AU" smtClean="0"/>
              <a:t>‹#›</a:t>
            </a:fld>
            <a:endParaRPr lang="en-AU" dirty="0"/>
          </a:p>
        </p:txBody>
      </p:sp>
    </p:spTree>
    <p:extLst>
      <p:ext uri="{BB962C8B-B14F-4D97-AF65-F5344CB8AC3E}">
        <p14:creationId xmlns:p14="http://schemas.microsoft.com/office/powerpoint/2010/main" val="13386285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p:cNvSpPr>
            <a:spLocks noGrp="1"/>
          </p:cNvSpPr>
          <p:nvPr>
            <p:ph type="dt" sz="half" idx="10"/>
          </p:nvPr>
        </p:nvSpPr>
        <p:spPr/>
        <p:txBody>
          <a:bodyPr/>
          <a:lstStyle/>
          <a:p>
            <a:fld id="{E6F726FA-289A-47A4-9DB2-36250D803CC9}" type="datetimeFigureOut">
              <a:rPr lang="en-AU" smtClean="0"/>
              <a:t>12/08/2019</a:t>
            </a:fld>
            <a:endParaRPr lang="en-AU" dirty="0"/>
          </a:p>
        </p:txBody>
      </p:sp>
      <p:sp>
        <p:nvSpPr>
          <p:cNvPr id="5" name="Footer Placeholder 4"/>
          <p:cNvSpPr>
            <a:spLocks noGrp="1"/>
          </p:cNvSpPr>
          <p:nvPr>
            <p:ph type="ftr" sz="quarter" idx="11"/>
          </p:nvPr>
        </p:nvSpPr>
        <p:spPr/>
        <p:txBody>
          <a:bodyPr/>
          <a:lstStyle/>
          <a:p>
            <a:endParaRPr lang="en-AU" dirty="0"/>
          </a:p>
        </p:txBody>
      </p:sp>
      <p:sp>
        <p:nvSpPr>
          <p:cNvPr id="6" name="Slide Number Placeholder 5"/>
          <p:cNvSpPr>
            <a:spLocks noGrp="1"/>
          </p:cNvSpPr>
          <p:nvPr>
            <p:ph type="sldNum" sz="quarter" idx="12"/>
          </p:nvPr>
        </p:nvSpPr>
        <p:spPr/>
        <p:txBody>
          <a:bodyPr/>
          <a:lstStyle/>
          <a:p>
            <a:fld id="{AF26B6D5-E49B-468D-A565-A6E4E9BB073F}" type="slidenum">
              <a:rPr lang="en-AU" smtClean="0"/>
              <a:t>‹#›</a:t>
            </a:fld>
            <a:endParaRPr lang="en-AU" dirty="0"/>
          </a:p>
        </p:txBody>
      </p:sp>
    </p:spTree>
    <p:extLst>
      <p:ext uri="{BB962C8B-B14F-4D97-AF65-F5344CB8AC3E}">
        <p14:creationId xmlns:p14="http://schemas.microsoft.com/office/powerpoint/2010/main" val="41963337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AU"/>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p:cNvSpPr>
            <a:spLocks noGrp="1"/>
          </p:cNvSpPr>
          <p:nvPr>
            <p:ph type="dt" sz="half" idx="10"/>
          </p:nvPr>
        </p:nvSpPr>
        <p:spPr/>
        <p:txBody>
          <a:bodyPr/>
          <a:lstStyle/>
          <a:p>
            <a:fld id="{E6F726FA-289A-47A4-9DB2-36250D803CC9}" type="datetimeFigureOut">
              <a:rPr lang="en-AU" smtClean="0"/>
              <a:t>12/08/2019</a:t>
            </a:fld>
            <a:endParaRPr lang="en-AU" dirty="0"/>
          </a:p>
        </p:txBody>
      </p:sp>
      <p:sp>
        <p:nvSpPr>
          <p:cNvPr id="5" name="Footer Placeholder 4"/>
          <p:cNvSpPr>
            <a:spLocks noGrp="1"/>
          </p:cNvSpPr>
          <p:nvPr>
            <p:ph type="ftr" sz="quarter" idx="11"/>
          </p:nvPr>
        </p:nvSpPr>
        <p:spPr/>
        <p:txBody>
          <a:bodyPr/>
          <a:lstStyle/>
          <a:p>
            <a:endParaRPr lang="en-AU" dirty="0"/>
          </a:p>
        </p:txBody>
      </p:sp>
      <p:sp>
        <p:nvSpPr>
          <p:cNvPr id="6" name="Slide Number Placeholder 5"/>
          <p:cNvSpPr>
            <a:spLocks noGrp="1"/>
          </p:cNvSpPr>
          <p:nvPr>
            <p:ph type="sldNum" sz="quarter" idx="12"/>
          </p:nvPr>
        </p:nvSpPr>
        <p:spPr/>
        <p:txBody>
          <a:bodyPr/>
          <a:lstStyle/>
          <a:p>
            <a:fld id="{AF26B6D5-E49B-468D-A565-A6E4E9BB073F}" type="slidenum">
              <a:rPr lang="en-AU" smtClean="0"/>
              <a:t>‹#›</a:t>
            </a:fld>
            <a:endParaRPr lang="en-AU" dirty="0"/>
          </a:p>
        </p:txBody>
      </p:sp>
    </p:spTree>
    <p:extLst>
      <p:ext uri="{BB962C8B-B14F-4D97-AF65-F5344CB8AC3E}">
        <p14:creationId xmlns:p14="http://schemas.microsoft.com/office/powerpoint/2010/main" val="1083018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p:cNvSpPr>
            <a:spLocks noGrp="1"/>
          </p:cNvSpPr>
          <p:nvPr>
            <p:ph type="dt" sz="half" idx="10"/>
          </p:nvPr>
        </p:nvSpPr>
        <p:spPr/>
        <p:txBody>
          <a:bodyPr/>
          <a:lstStyle/>
          <a:p>
            <a:fld id="{E6F726FA-289A-47A4-9DB2-36250D803CC9}" type="datetimeFigureOut">
              <a:rPr lang="en-AU" smtClean="0"/>
              <a:t>12/08/2019</a:t>
            </a:fld>
            <a:endParaRPr lang="en-AU" dirty="0"/>
          </a:p>
        </p:txBody>
      </p:sp>
      <p:sp>
        <p:nvSpPr>
          <p:cNvPr id="5" name="Footer Placeholder 4"/>
          <p:cNvSpPr>
            <a:spLocks noGrp="1"/>
          </p:cNvSpPr>
          <p:nvPr>
            <p:ph type="ftr" sz="quarter" idx="11"/>
          </p:nvPr>
        </p:nvSpPr>
        <p:spPr/>
        <p:txBody>
          <a:bodyPr/>
          <a:lstStyle/>
          <a:p>
            <a:endParaRPr lang="en-AU" dirty="0"/>
          </a:p>
        </p:txBody>
      </p:sp>
      <p:sp>
        <p:nvSpPr>
          <p:cNvPr id="6" name="Slide Number Placeholder 5"/>
          <p:cNvSpPr>
            <a:spLocks noGrp="1"/>
          </p:cNvSpPr>
          <p:nvPr>
            <p:ph type="sldNum" sz="quarter" idx="12"/>
          </p:nvPr>
        </p:nvSpPr>
        <p:spPr/>
        <p:txBody>
          <a:bodyPr/>
          <a:lstStyle/>
          <a:p>
            <a:fld id="{AF26B6D5-E49B-468D-A565-A6E4E9BB073F}" type="slidenum">
              <a:rPr lang="en-AU" smtClean="0"/>
              <a:t>‹#›</a:t>
            </a:fld>
            <a:endParaRPr lang="en-AU" dirty="0"/>
          </a:p>
        </p:txBody>
      </p:sp>
    </p:spTree>
    <p:extLst>
      <p:ext uri="{BB962C8B-B14F-4D97-AF65-F5344CB8AC3E}">
        <p14:creationId xmlns:p14="http://schemas.microsoft.com/office/powerpoint/2010/main" val="7907468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U"/>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6F726FA-289A-47A4-9DB2-36250D803CC9}" type="datetimeFigureOut">
              <a:rPr lang="en-AU" smtClean="0"/>
              <a:t>12/08/2019</a:t>
            </a:fld>
            <a:endParaRPr lang="en-AU" dirty="0"/>
          </a:p>
        </p:txBody>
      </p:sp>
      <p:sp>
        <p:nvSpPr>
          <p:cNvPr id="5" name="Footer Placeholder 4"/>
          <p:cNvSpPr>
            <a:spLocks noGrp="1"/>
          </p:cNvSpPr>
          <p:nvPr>
            <p:ph type="ftr" sz="quarter" idx="11"/>
          </p:nvPr>
        </p:nvSpPr>
        <p:spPr/>
        <p:txBody>
          <a:bodyPr/>
          <a:lstStyle/>
          <a:p>
            <a:endParaRPr lang="en-AU" dirty="0"/>
          </a:p>
        </p:txBody>
      </p:sp>
      <p:sp>
        <p:nvSpPr>
          <p:cNvPr id="6" name="Slide Number Placeholder 5"/>
          <p:cNvSpPr>
            <a:spLocks noGrp="1"/>
          </p:cNvSpPr>
          <p:nvPr>
            <p:ph type="sldNum" sz="quarter" idx="12"/>
          </p:nvPr>
        </p:nvSpPr>
        <p:spPr/>
        <p:txBody>
          <a:bodyPr/>
          <a:lstStyle/>
          <a:p>
            <a:fld id="{AF26B6D5-E49B-468D-A565-A6E4E9BB073F}" type="slidenum">
              <a:rPr lang="en-AU" smtClean="0"/>
              <a:t>‹#›</a:t>
            </a:fld>
            <a:endParaRPr lang="en-AU" dirty="0"/>
          </a:p>
        </p:txBody>
      </p:sp>
    </p:spTree>
    <p:extLst>
      <p:ext uri="{BB962C8B-B14F-4D97-AF65-F5344CB8AC3E}">
        <p14:creationId xmlns:p14="http://schemas.microsoft.com/office/powerpoint/2010/main" val="37216318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p:cNvSpPr>
            <a:spLocks noGrp="1"/>
          </p:cNvSpPr>
          <p:nvPr>
            <p:ph type="dt" sz="half" idx="10"/>
          </p:nvPr>
        </p:nvSpPr>
        <p:spPr/>
        <p:txBody>
          <a:bodyPr/>
          <a:lstStyle/>
          <a:p>
            <a:fld id="{E6F726FA-289A-47A4-9DB2-36250D803CC9}" type="datetimeFigureOut">
              <a:rPr lang="en-AU" smtClean="0"/>
              <a:t>12/08/2019</a:t>
            </a:fld>
            <a:endParaRPr lang="en-AU" dirty="0"/>
          </a:p>
        </p:txBody>
      </p:sp>
      <p:sp>
        <p:nvSpPr>
          <p:cNvPr id="6" name="Footer Placeholder 5"/>
          <p:cNvSpPr>
            <a:spLocks noGrp="1"/>
          </p:cNvSpPr>
          <p:nvPr>
            <p:ph type="ftr" sz="quarter" idx="11"/>
          </p:nvPr>
        </p:nvSpPr>
        <p:spPr/>
        <p:txBody>
          <a:bodyPr/>
          <a:lstStyle/>
          <a:p>
            <a:endParaRPr lang="en-AU" dirty="0"/>
          </a:p>
        </p:txBody>
      </p:sp>
      <p:sp>
        <p:nvSpPr>
          <p:cNvPr id="7" name="Slide Number Placeholder 6"/>
          <p:cNvSpPr>
            <a:spLocks noGrp="1"/>
          </p:cNvSpPr>
          <p:nvPr>
            <p:ph type="sldNum" sz="quarter" idx="12"/>
          </p:nvPr>
        </p:nvSpPr>
        <p:spPr/>
        <p:txBody>
          <a:bodyPr/>
          <a:lstStyle/>
          <a:p>
            <a:fld id="{AF26B6D5-E49B-468D-A565-A6E4E9BB073F}" type="slidenum">
              <a:rPr lang="en-AU" smtClean="0"/>
              <a:t>‹#›</a:t>
            </a:fld>
            <a:endParaRPr lang="en-AU" dirty="0"/>
          </a:p>
        </p:txBody>
      </p:sp>
    </p:spTree>
    <p:extLst>
      <p:ext uri="{BB962C8B-B14F-4D97-AF65-F5344CB8AC3E}">
        <p14:creationId xmlns:p14="http://schemas.microsoft.com/office/powerpoint/2010/main" val="39442873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AU"/>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p:cNvSpPr>
            <a:spLocks noGrp="1"/>
          </p:cNvSpPr>
          <p:nvPr>
            <p:ph type="dt" sz="half" idx="10"/>
          </p:nvPr>
        </p:nvSpPr>
        <p:spPr/>
        <p:txBody>
          <a:bodyPr/>
          <a:lstStyle/>
          <a:p>
            <a:fld id="{E6F726FA-289A-47A4-9DB2-36250D803CC9}" type="datetimeFigureOut">
              <a:rPr lang="en-AU" smtClean="0"/>
              <a:t>12/08/2019</a:t>
            </a:fld>
            <a:endParaRPr lang="en-AU" dirty="0"/>
          </a:p>
        </p:txBody>
      </p:sp>
      <p:sp>
        <p:nvSpPr>
          <p:cNvPr id="8" name="Footer Placeholder 7"/>
          <p:cNvSpPr>
            <a:spLocks noGrp="1"/>
          </p:cNvSpPr>
          <p:nvPr>
            <p:ph type="ftr" sz="quarter" idx="11"/>
          </p:nvPr>
        </p:nvSpPr>
        <p:spPr/>
        <p:txBody>
          <a:bodyPr/>
          <a:lstStyle/>
          <a:p>
            <a:endParaRPr lang="en-AU" dirty="0"/>
          </a:p>
        </p:txBody>
      </p:sp>
      <p:sp>
        <p:nvSpPr>
          <p:cNvPr id="9" name="Slide Number Placeholder 8"/>
          <p:cNvSpPr>
            <a:spLocks noGrp="1"/>
          </p:cNvSpPr>
          <p:nvPr>
            <p:ph type="sldNum" sz="quarter" idx="12"/>
          </p:nvPr>
        </p:nvSpPr>
        <p:spPr/>
        <p:txBody>
          <a:bodyPr/>
          <a:lstStyle/>
          <a:p>
            <a:fld id="{AF26B6D5-E49B-468D-A565-A6E4E9BB073F}" type="slidenum">
              <a:rPr lang="en-AU" smtClean="0"/>
              <a:t>‹#›</a:t>
            </a:fld>
            <a:endParaRPr lang="en-AU" dirty="0"/>
          </a:p>
        </p:txBody>
      </p:sp>
    </p:spTree>
    <p:extLst>
      <p:ext uri="{BB962C8B-B14F-4D97-AF65-F5344CB8AC3E}">
        <p14:creationId xmlns:p14="http://schemas.microsoft.com/office/powerpoint/2010/main" val="40145334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Date Placeholder 2"/>
          <p:cNvSpPr>
            <a:spLocks noGrp="1"/>
          </p:cNvSpPr>
          <p:nvPr>
            <p:ph type="dt" sz="half" idx="10"/>
          </p:nvPr>
        </p:nvSpPr>
        <p:spPr/>
        <p:txBody>
          <a:bodyPr/>
          <a:lstStyle/>
          <a:p>
            <a:fld id="{E6F726FA-289A-47A4-9DB2-36250D803CC9}" type="datetimeFigureOut">
              <a:rPr lang="en-AU" smtClean="0"/>
              <a:t>12/08/2019</a:t>
            </a:fld>
            <a:endParaRPr lang="en-AU" dirty="0"/>
          </a:p>
        </p:txBody>
      </p:sp>
      <p:sp>
        <p:nvSpPr>
          <p:cNvPr id="4" name="Footer Placeholder 3"/>
          <p:cNvSpPr>
            <a:spLocks noGrp="1"/>
          </p:cNvSpPr>
          <p:nvPr>
            <p:ph type="ftr" sz="quarter" idx="11"/>
          </p:nvPr>
        </p:nvSpPr>
        <p:spPr/>
        <p:txBody>
          <a:bodyPr/>
          <a:lstStyle/>
          <a:p>
            <a:endParaRPr lang="en-AU" dirty="0"/>
          </a:p>
        </p:txBody>
      </p:sp>
      <p:sp>
        <p:nvSpPr>
          <p:cNvPr id="5" name="Slide Number Placeholder 4"/>
          <p:cNvSpPr>
            <a:spLocks noGrp="1"/>
          </p:cNvSpPr>
          <p:nvPr>
            <p:ph type="sldNum" sz="quarter" idx="12"/>
          </p:nvPr>
        </p:nvSpPr>
        <p:spPr/>
        <p:txBody>
          <a:bodyPr/>
          <a:lstStyle/>
          <a:p>
            <a:fld id="{AF26B6D5-E49B-468D-A565-A6E4E9BB073F}" type="slidenum">
              <a:rPr lang="en-AU" smtClean="0"/>
              <a:t>‹#›</a:t>
            </a:fld>
            <a:endParaRPr lang="en-AU" dirty="0"/>
          </a:p>
        </p:txBody>
      </p:sp>
    </p:spTree>
    <p:extLst>
      <p:ext uri="{BB962C8B-B14F-4D97-AF65-F5344CB8AC3E}">
        <p14:creationId xmlns:p14="http://schemas.microsoft.com/office/powerpoint/2010/main" val="35312844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F726FA-289A-47A4-9DB2-36250D803CC9}" type="datetimeFigureOut">
              <a:rPr lang="en-AU" smtClean="0"/>
              <a:t>12/08/2019</a:t>
            </a:fld>
            <a:endParaRPr lang="en-AU" dirty="0"/>
          </a:p>
        </p:txBody>
      </p:sp>
      <p:sp>
        <p:nvSpPr>
          <p:cNvPr id="3" name="Footer Placeholder 2"/>
          <p:cNvSpPr>
            <a:spLocks noGrp="1"/>
          </p:cNvSpPr>
          <p:nvPr>
            <p:ph type="ftr" sz="quarter" idx="11"/>
          </p:nvPr>
        </p:nvSpPr>
        <p:spPr/>
        <p:txBody>
          <a:bodyPr/>
          <a:lstStyle/>
          <a:p>
            <a:endParaRPr lang="en-AU" dirty="0"/>
          </a:p>
        </p:txBody>
      </p:sp>
      <p:sp>
        <p:nvSpPr>
          <p:cNvPr id="4" name="Slide Number Placeholder 3"/>
          <p:cNvSpPr>
            <a:spLocks noGrp="1"/>
          </p:cNvSpPr>
          <p:nvPr>
            <p:ph type="sldNum" sz="quarter" idx="12"/>
          </p:nvPr>
        </p:nvSpPr>
        <p:spPr/>
        <p:txBody>
          <a:bodyPr/>
          <a:lstStyle/>
          <a:p>
            <a:fld id="{AF26B6D5-E49B-468D-A565-A6E4E9BB073F}" type="slidenum">
              <a:rPr lang="en-AU" smtClean="0"/>
              <a:t>‹#›</a:t>
            </a:fld>
            <a:endParaRPr lang="en-AU" dirty="0"/>
          </a:p>
        </p:txBody>
      </p:sp>
    </p:spTree>
    <p:extLst>
      <p:ext uri="{BB962C8B-B14F-4D97-AF65-F5344CB8AC3E}">
        <p14:creationId xmlns:p14="http://schemas.microsoft.com/office/powerpoint/2010/main" val="42532388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6F726FA-289A-47A4-9DB2-36250D803CC9}" type="datetimeFigureOut">
              <a:rPr lang="en-AU" smtClean="0"/>
              <a:t>12/08/2019</a:t>
            </a:fld>
            <a:endParaRPr lang="en-AU" dirty="0"/>
          </a:p>
        </p:txBody>
      </p:sp>
      <p:sp>
        <p:nvSpPr>
          <p:cNvPr id="6" name="Footer Placeholder 5"/>
          <p:cNvSpPr>
            <a:spLocks noGrp="1"/>
          </p:cNvSpPr>
          <p:nvPr>
            <p:ph type="ftr" sz="quarter" idx="11"/>
          </p:nvPr>
        </p:nvSpPr>
        <p:spPr/>
        <p:txBody>
          <a:bodyPr/>
          <a:lstStyle/>
          <a:p>
            <a:endParaRPr lang="en-AU" dirty="0"/>
          </a:p>
        </p:txBody>
      </p:sp>
      <p:sp>
        <p:nvSpPr>
          <p:cNvPr id="7" name="Slide Number Placeholder 6"/>
          <p:cNvSpPr>
            <a:spLocks noGrp="1"/>
          </p:cNvSpPr>
          <p:nvPr>
            <p:ph type="sldNum" sz="quarter" idx="12"/>
          </p:nvPr>
        </p:nvSpPr>
        <p:spPr/>
        <p:txBody>
          <a:bodyPr/>
          <a:lstStyle/>
          <a:p>
            <a:fld id="{AF26B6D5-E49B-468D-A565-A6E4E9BB073F}" type="slidenum">
              <a:rPr lang="en-AU" smtClean="0"/>
              <a:t>‹#›</a:t>
            </a:fld>
            <a:endParaRPr lang="en-AU" dirty="0"/>
          </a:p>
        </p:txBody>
      </p:sp>
    </p:spTree>
    <p:extLst>
      <p:ext uri="{BB962C8B-B14F-4D97-AF65-F5344CB8AC3E}">
        <p14:creationId xmlns:p14="http://schemas.microsoft.com/office/powerpoint/2010/main" val="2751689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6F726FA-289A-47A4-9DB2-36250D803CC9}" type="datetimeFigureOut">
              <a:rPr lang="en-AU" smtClean="0"/>
              <a:t>12/08/2019</a:t>
            </a:fld>
            <a:endParaRPr lang="en-AU" dirty="0"/>
          </a:p>
        </p:txBody>
      </p:sp>
      <p:sp>
        <p:nvSpPr>
          <p:cNvPr id="6" name="Footer Placeholder 5"/>
          <p:cNvSpPr>
            <a:spLocks noGrp="1"/>
          </p:cNvSpPr>
          <p:nvPr>
            <p:ph type="ftr" sz="quarter" idx="11"/>
          </p:nvPr>
        </p:nvSpPr>
        <p:spPr/>
        <p:txBody>
          <a:bodyPr/>
          <a:lstStyle/>
          <a:p>
            <a:endParaRPr lang="en-AU" dirty="0"/>
          </a:p>
        </p:txBody>
      </p:sp>
      <p:sp>
        <p:nvSpPr>
          <p:cNvPr id="7" name="Slide Number Placeholder 6"/>
          <p:cNvSpPr>
            <a:spLocks noGrp="1"/>
          </p:cNvSpPr>
          <p:nvPr>
            <p:ph type="sldNum" sz="quarter" idx="12"/>
          </p:nvPr>
        </p:nvSpPr>
        <p:spPr/>
        <p:txBody>
          <a:bodyPr/>
          <a:lstStyle/>
          <a:p>
            <a:fld id="{AF26B6D5-E49B-468D-A565-A6E4E9BB073F}" type="slidenum">
              <a:rPr lang="en-AU" smtClean="0"/>
              <a:t>‹#›</a:t>
            </a:fld>
            <a:endParaRPr lang="en-AU" dirty="0"/>
          </a:p>
        </p:txBody>
      </p:sp>
    </p:spTree>
    <p:extLst>
      <p:ext uri="{BB962C8B-B14F-4D97-AF65-F5344CB8AC3E}">
        <p14:creationId xmlns:p14="http://schemas.microsoft.com/office/powerpoint/2010/main" val="27344683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6F726FA-289A-47A4-9DB2-36250D803CC9}" type="datetimeFigureOut">
              <a:rPr lang="en-AU" smtClean="0"/>
              <a:t>12/08/2019</a:t>
            </a:fld>
            <a:endParaRPr lang="en-AU"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F26B6D5-E49B-468D-A565-A6E4E9BB073F}" type="slidenum">
              <a:rPr lang="en-AU" smtClean="0"/>
              <a:t>‹#›</a:t>
            </a:fld>
            <a:endParaRPr lang="en-AU" dirty="0"/>
          </a:p>
        </p:txBody>
      </p:sp>
    </p:spTree>
    <p:extLst>
      <p:ext uri="{BB962C8B-B14F-4D97-AF65-F5344CB8AC3E}">
        <p14:creationId xmlns:p14="http://schemas.microsoft.com/office/powerpoint/2010/main" val="4206294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ln w="38100">
            <a:solidFill>
              <a:srgbClr val="00B0F0"/>
            </a:solidFill>
          </a:ln>
        </p:spPr>
        <p:txBody>
          <a:bodyPr anchor="ctr"/>
          <a:lstStyle/>
          <a:p>
            <a:r>
              <a:rPr lang="en-AU" smtClean="0"/>
              <a:t>Thermal Energy</a:t>
            </a:r>
            <a:endParaRPr lang="en-AU" dirty="0"/>
          </a:p>
        </p:txBody>
      </p:sp>
    </p:spTree>
    <p:extLst>
      <p:ext uri="{BB962C8B-B14F-4D97-AF65-F5344CB8AC3E}">
        <p14:creationId xmlns:p14="http://schemas.microsoft.com/office/powerpoint/2010/main" val="358284784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148208"/>
            <a:ext cx="6086422" cy="584775"/>
          </a:xfrm>
          <a:prstGeom prst="homePlate">
            <a:avLst/>
          </a:prstGeom>
          <a:solidFill>
            <a:srgbClr val="00B0F0"/>
          </a:solidFill>
        </p:spPr>
        <p:style>
          <a:lnRef idx="0">
            <a:schemeClr val="accent6"/>
          </a:lnRef>
          <a:fillRef idx="3">
            <a:schemeClr val="accent6"/>
          </a:fillRef>
          <a:effectRef idx="3">
            <a:schemeClr val="accent6"/>
          </a:effectRef>
          <a:fontRef idx="minor">
            <a:schemeClr val="lt1"/>
          </a:fontRef>
        </p:style>
        <p:txBody>
          <a:bodyPr wrap="none" rtlCol="0">
            <a:spAutoFit/>
          </a:bodyPr>
          <a:lstStyle/>
          <a:p>
            <a:r>
              <a:rPr lang="en-AU" sz="3200" dirty="0" smtClean="0"/>
              <a:t>Skill Development/Guided Practice</a:t>
            </a:r>
            <a:endParaRPr lang="en-AU" sz="3200" dirty="0"/>
          </a:p>
        </p:txBody>
      </p:sp>
      <p:sp>
        <p:nvSpPr>
          <p:cNvPr id="10" name="Title 1"/>
          <p:cNvSpPr txBox="1">
            <a:spLocks/>
          </p:cNvSpPr>
          <p:nvPr/>
        </p:nvSpPr>
        <p:spPr>
          <a:xfrm>
            <a:off x="91243" y="2783879"/>
            <a:ext cx="5137528" cy="2452656"/>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1200"/>
              </a:spcAft>
            </a:pPr>
            <a:r>
              <a:rPr lang="en-AU" sz="2800" smtClean="0">
                <a:solidFill>
                  <a:srgbClr val="00B0F0"/>
                </a:solidFill>
                <a:latin typeface="+mn-lt"/>
              </a:rPr>
              <a:t>The _____ has higher thermal energy and will transfer heat to ____________.  The ________ gains heat from the _______ until they are the same temperature.</a:t>
            </a:r>
            <a:endParaRPr lang="en-AU" sz="2800" dirty="0">
              <a:solidFill>
                <a:srgbClr val="00B0F0"/>
              </a:solidFill>
              <a:latin typeface="+mn-lt"/>
              <a:sym typeface="Wingdings" panose="05000000000000000000" pitchFamily="2" charset="2"/>
            </a:endParaRPr>
          </a:p>
        </p:txBody>
      </p:sp>
      <p:graphicFrame>
        <p:nvGraphicFramePr>
          <p:cNvPr id="13" name="Table 12"/>
          <p:cNvGraphicFramePr>
            <a:graphicFrameLocks noGrp="1"/>
          </p:cNvGraphicFramePr>
          <p:nvPr>
            <p:extLst>
              <p:ext uri="{D42A27DB-BD31-4B8C-83A1-F6EECF244321}">
                <p14:modId xmlns:p14="http://schemas.microsoft.com/office/powerpoint/2010/main" val="3055252918"/>
              </p:ext>
            </p:extLst>
          </p:nvPr>
        </p:nvGraphicFramePr>
        <p:xfrm>
          <a:off x="1243" y="830358"/>
          <a:ext cx="5554269" cy="1767840"/>
        </p:xfrm>
        <a:graphic>
          <a:graphicData uri="http://schemas.openxmlformats.org/drawingml/2006/table">
            <a:tbl>
              <a:tblPr firstRow="1" bandRow="1">
                <a:tableStyleId>{F5AB1C69-6EDB-4FF4-983F-18BD219EF322}</a:tableStyleId>
              </a:tblPr>
              <a:tblGrid>
                <a:gridCol w="5554269">
                  <a:extLst>
                    <a:ext uri="{9D8B030D-6E8A-4147-A177-3AD203B41FA5}">
                      <a16:colId xmlns="" xmlns:a16="http://schemas.microsoft.com/office/drawing/2014/main" val="20000"/>
                    </a:ext>
                  </a:extLst>
                </a:gridCol>
              </a:tblGrid>
              <a:tr h="402942">
                <a:tc>
                  <a:txBody>
                    <a:bodyPr/>
                    <a:lstStyle/>
                    <a:p>
                      <a:r>
                        <a:rPr lang="en-AU" sz="2400" smtClean="0"/>
                        <a:t>Describing Heat Transfer</a:t>
                      </a:r>
                      <a:endParaRPr lang="en-AU" sz="2000" dirty="0"/>
                    </a:p>
                  </a:txBody>
                  <a:tcPr>
                    <a:solidFill>
                      <a:srgbClr val="00B0F0"/>
                    </a:solidFill>
                  </a:tcPr>
                </a:tc>
                <a:extLst>
                  <a:ext uri="{0D108BD9-81ED-4DB2-BD59-A6C34878D82A}">
                    <a16:rowId xmlns="" xmlns:a16="http://schemas.microsoft.com/office/drawing/2014/main" val="10000"/>
                  </a:ext>
                </a:extLst>
              </a:tr>
              <a:tr h="1052462">
                <a:tc>
                  <a:txBody>
                    <a:bodyPr/>
                    <a:lstStyle/>
                    <a:p>
                      <a:pPr marL="457200" indent="-457200">
                        <a:buFont typeface="+mj-lt"/>
                        <a:buAutoNum type="arabicPeriod"/>
                      </a:pPr>
                      <a:r>
                        <a:rPr lang="en-AU" sz="2000" b="0" baseline="0" smtClean="0"/>
                        <a:t>Identify the object with higher thermal energy.</a:t>
                      </a:r>
                      <a:endParaRPr lang="en-AU" sz="2000" b="0" baseline="0" dirty="0" smtClean="0"/>
                    </a:p>
                    <a:p>
                      <a:pPr marL="457200" indent="-457200">
                        <a:buFont typeface="+mj-lt"/>
                        <a:buAutoNum type="arabicPeriod"/>
                      </a:pPr>
                      <a:r>
                        <a:rPr lang="en-AU" sz="2000" b="0" baseline="0" smtClean="0"/>
                        <a:t>State the direction of energy transfer.</a:t>
                      </a:r>
                      <a:endParaRPr lang="en-AU" sz="2000" b="0" baseline="0" dirty="0" smtClean="0"/>
                    </a:p>
                    <a:p>
                      <a:pPr marL="457200" indent="-457200">
                        <a:buFont typeface="+mj-lt"/>
                        <a:buAutoNum type="arabicPeriod"/>
                      </a:pPr>
                      <a:r>
                        <a:rPr lang="en-AU" sz="2000" b="0" baseline="0" smtClean="0"/>
                        <a:t>Describe what will happen to the temperature of the objects.</a:t>
                      </a:r>
                      <a:endParaRPr lang="en-AU" sz="2000" b="0" baseline="0" dirty="0" smtClean="0"/>
                    </a:p>
                  </a:txBody>
                  <a:tcPr>
                    <a:solidFill>
                      <a:schemeClr val="accent1">
                        <a:lumMod val="20000"/>
                        <a:lumOff val="80000"/>
                      </a:schemeClr>
                    </a:solidFill>
                  </a:tcPr>
                </a:tc>
                <a:extLst>
                  <a:ext uri="{0D108BD9-81ED-4DB2-BD59-A6C34878D82A}">
                    <a16:rowId xmlns="" xmlns:a16="http://schemas.microsoft.com/office/drawing/2014/main" val="10001"/>
                  </a:ext>
                </a:extLst>
              </a:tr>
            </a:tbl>
          </a:graphicData>
        </a:graphic>
      </p:graphicFrame>
      <p:graphicFrame>
        <p:nvGraphicFramePr>
          <p:cNvPr id="18" name="Table 17"/>
          <p:cNvGraphicFramePr>
            <a:graphicFrameLocks noGrp="1"/>
          </p:cNvGraphicFramePr>
          <p:nvPr>
            <p:extLst>
              <p:ext uri="{D42A27DB-BD31-4B8C-83A1-F6EECF244321}">
                <p14:modId xmlns:p14="http://schemas.microsoft.com/office/powerpoint/2010/main" val="490587795"/>
              </p:ext>
            </p:extLst>
          </p:nvPr>
        </p:nvGraphicFramePr>
        <p:xfrm>
          <a:off x="9523075" y="160203"/>
          <a:ext cx="2463077" cy="1005840"/>
        </p:xfrm>
        <a:graphic>
          <a:graphicData uri="http://schemas.openxmlformats.org/drawingml/2006/table">
            <a:tbl>
              <a:tblPr firstRow="1" bandRow="1">
                <a:tableStyleId>{93296810-A885-4BE3-A3E7-6D5BEEA58F35}</a:tableStyleId>
              </a:tblPr>
              <a:tblGrid>
                <a:gridCol w="2463077">
                  <a:extLst>
                    <a:ext uri="{9D8B030D-6E8A-4147-A177-3AD203B41FA5}">
                      <a16:colId xmlns="" xmlns:a16="http://schemas.microsoft.com/office/drawing/2014/main" val="20000"/>
                    </a:ext>
                  </a:extLst>
                </a:gridCol>
              </a:tblGrid>
              <a:tr h="353527">
                <a:tc>
                  <a:txBody>
                    <a:bodyPr/>
                    <a:lstStyle/>
                    <a:p>
                      <a:r>
                        <a:rPr lang="en-AU" dirty="0"/>
                        <a:t>CFU 1</a:t>
                      </a:r>
                    </a:p>
                  </a:txBody>
                  <a:tcPr>
                    <a:solidFill>
                      <a:srgbClr val="00B0F0"/>
                    </a:solidFill>
                  </a:tcPr>
                </a:tc>
                <a:extLst>
                  <a:ext uri="{0D108BD9-81ED-4DB2-BD59-A6C34878D82A}">
                    <a16:rowId xmlns="" xmlns:a16="http://schemas.microsoft.com/office/drawing/2014/main" val="10000"/>
                  </a:ext>
                </a:extLst>
              </a:tr>
              <a:tr h="370840">
                <a:tc>
                  <a:txBody>
                    <a:bodyPr/>
                    <a:lstStyle/>
                    <a:p>
                      <a:r>
                        <a:rPr lang="en-AU" smtClean="0"/>
                        <a:t>Which object</a:t>
                      </a:r>
                      <a:r>
                        <a:rPr lang="en-AU" baseline="0" smtClean="0"/>
                        <a:t> has higher thermal energy?</a:t>
                      </a:r>
                      <a:endParaRPr lang="en-AU" dirty="0"/>
                    </a:p>
                  </a:txBody>
                  <a:tcPr>
                    <a:solidFill>
                      <a:schemeClr val="accent1">
                        <a:lumMod val="20000"/>
                        <a:lumOff val="80000"/>
                      </a:schemeClr>
                    </a:solidFill>
                  </a:tcPr>
                </a:tc>
                <a:extLst>
                  <a:ext uri="{0D108BD9-81ED-4DB2-BD59-A6C34878D82A}">
                    <a16:rowId xmlns="" xmlns:a16="http://schemas.microsoft.com/office/drawing/2014/main" val="10001"/>
                  </a:ext>
                </a:extLst>
              </a:tr>
            </a:tbl>
          </a:graphicData>
        </a:graphic>
      </p:graphicFrame>
      <p:graphicFrame>
        <p:nvGraphicFramePr>
          <p:cNvPr id="19" name="Table 18"/>
          <p:cNvGraphicFramePr>
            <a:graphicFrameLocks noGrp="1"/>
          </p:cNvGraphicFramePr>
          <p:nvPr>
            <p:extLst>
              <p:ext uri="{D42A27DB-BD31-4B8C-83A1-F6EECF244321}">
                <p14:modId xmlns:p14="http://schemas.microsoft.com/office/powerpoint/2010/main" val="1203159151"/>
              </p:ext>
            </p:extLst>
          </p:nvPr>
        </p:nvGraphicFramePr>
        <p:xfrm>
          <a:off x="9523074" y="1472041"/>
          <a:ext cx="2463077" cy="1005840"/>
        </p:xfrm>
        <a:graphic>
          <a:graphicData uri="http://schemas.openxmlformats.org/drawingml/2006/table">
            <a:tbl>
              <a:tblPr firstRow="1" bandRow="1">
                <a:tableStyleId>{93296810-A885-4BE3-A3E7-6D5BEEA58F35}</a:tableStyleId>
              </a:tblPr>
              <a:tblGrid>
                <a:gridCol w="2463077">
                  <a:extLst>
                    <a:ext uri="{9D8B030D-6E8A-4147-A177-3AD203B41FA5}">
                      <a16:colId xmlns="" xmlns:a16="http://schemas.microsoft.com/office/drawing/2014/main" val="20000"/>
                    </a:ext>
                  </a:extLst>
                </a:gridCol>
              </a:tblGrid>
              <a:tr h="353527">
                <a:tc>
                  <a:txBody>
                    <a:bodyPr/>
                    <a:lstStyle/>
                    <a:p>
                      <a:r>
                        <a:rPr lang="en-AU" dirty="0"/>
                        <a:t>CFU </a:t>
                      </a:r>
                      <a:r>
                        <a:rPr lang="en-AU" dirty="0" smtClean="0"/>
                        <a:t>2</a:t>
                      </a:r>
                      <a:endParaRPr lang="en-AU" dirty="0"/>
                    </a:p>
                  </a:txBody>
                  <a:tcPr>
                    <a:solidFill>
                      <a:srgbClr val="00B0F0"/>
                    </a:solidFill>
                  </a:tcPr>
                </a:tc>
                <a:extLst>
                  <a:ext uri="{0D108BD9-81ED-4DB2-BD59-A6C34878D82A}">
                    <a16:rowId xmlns="" xmlns:a16="http://schemas.microsoft.com/office/drawing/2014/main" val="10000"/>
                  </a:ext>
                </a:extLst>
              </a:tr>
              <a:tr h="370840">
                <a:tc>
                  <a:txBody>
                    <a:bodyPr/>
                    <a:lstStyle/>
                    <a:p>
                      <a:r>
                        <a:rPr lang="en-AU" smtClean="0"/>
                        <a:t>Which way will energy be transferred</a:t>
                      </a:r>
                      <a:r>
                        <a:rPr lang="en-AU" baseline="0" smtClean="0"/>
                        <a:t>?</a:t>
                      </a:r>
                      <a:endParaRPr lang="en-AU" dirty="0"/>
                    </a:p>
                  </a:txBody>
                  <a:tcPr>
                    <a:solidFill>
                      <a:schemeClr val="accent1">
                        <a:lumMod val="20000"/>
                        <a:lumOff val="80000"/>
                      </a:schemeClr>
                    </a:solidFill>
                  </a:tcPr>
                </a:tc>
                <a:extLst>
                  <a:ext uri="{0D108BD9-81ED-4DB2-BD59-A6C34878D82A}">
                    <a16:rowId xmlns="" xmlns:a16="http://schemas.microsoft.com/office/drawing/2014/main" val="10001"/>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2098367771"/>
              </p:ext>
            </p:extLst>
          </p:nvPr>
        </p:nvGraphicFramePr>
        <p:xfrm>
          <a:off x="9530673" y="2783879"/>
          <a:ext cx="2463077" cy="1280160"/>
        </p:xfrm>
        <a:graphic>
          <a:graphicData uri="http://schemas.openxmlformats.org/drawingml/2006/table">
            <a:tbl>
              <a:tblPr firstRow="1" bandRow="1">
                <a:tableStyleId>{93296810-A885-4BE3-A3E7-6D5BEEA58F35}</a:tableStyleId>
              </a:tblPr>
              <a:tblGrid>
                <a:gridCol w="2463077">
                  <a:extLst>
                    <a:ext uri="{9D8B030D-6E8A-4147-A177-3AD203B41FA5}">
                      <a16:colId xmlns="" xmlns:a16="http://schemas.microsoft.com/office/drawing/2014/main" val="20000"/>
                    </a:ext>
                  </a:extLst>
                </a:gridCol>
              </a:tblGrid>
              <a:tr h="353527">
                <a:tc>
                  <a:txBody>
                    <a:bodyPr/>
                    <a:lstStyle/>
                    <a:p>
                      <a:r>
                        <a:rPr lang="en-AU" dirty="0"/>
                        <a:t>CFU </a:t>
                      </a:r>
                      <a:r>
                        <a:rPr lang="en-AU" dirty="0" smtClean="0"/>
                        <a:t>3</a:t>
                      </a:r>
                      <a:endParaRPr lang="en-AU" dirty="0"/>
                    </a:p>
                  </a:txBody>
                  <a:tcPr>
                    <a:solidFill>
                      <a:srgbClr val="00B0F0"/>
                    </a:solidFill>
                  </a:tcPr>
                </a:tc>
                <a:extLst>
                  <a:ext uri="{0D108BD9-81ED-4DB2-BD59-A6C34878D82A}">
                    <a16:rowId xmlns="" xmlns:a16="http://schemas.microsoft.com/office/drawing/2014/main" val="10000"/>
                  </a:ext>
                </a:extLst>
              </a:tr>
              <a:tr h="370840">
                <a:tc>
                  <a:txBody>
                    <a:bodyPr/>
                    <a:lstStyle/>
                    <a:p>
                      <a:r>
                        <a:rPr lang="en-AU" smtClean="0"/>
                        <a:t>What will happen to</a:t>
                      </a:r>
                      <a:r>
                        <a:rPr lang="en-AU" baseline="0" smtClean="0"/>
                        <a:t> the temperatures of the objects?</a:t>
                      </a:r>
                      <a:endParaRPr lang="en-AU" dirty="0"/>
                    </a:p>
                  </a:txBody>
                  <a:tcPr>
                    <a:solidFill>
                      <a:schemeClr val="accent1">
                        <a:lumMod val="20000"/>
                        <a:lumOff val="80000"/>
                      </a:schemeClr>
                    </a:solidFill>
                  </a:tcPr>
                </a:tc>
                <a:extLst>
                  <a:ext uri="{0D108BD9-81ED-4DB2-BD59-A6C34878D82A}">
                    <a16:rowId xmlns="" xmlns:a16="http://schemas.microsoft.com/office/drawing/2014/main" val="10001"/>
                  </a:ext>
                </a:extLst>
              </a:tr>
            </a:tbl>
          </a:graphicData>
        </a:graphic>
      </p:graphicFrame>
      <p:sp>
        <p:nvSpPr>
          <p:cNvPr id="22" name="Title 1"/>
          <p:cNvSpPr txBox="1">
            <a:spLocks/>
          </p:cNvSpPr>
          <p:nvPr/>
        </p:nvSpPr>
        <p:spPr>
          <a:xfrm>
            <a:off x="5698145" y="830358"/>
            <a:ext cx="3732934" cy="2354093"/>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1200"/>
              </a:spcAft>
            </a:pPr>
            <a:r>
              <a:rPr lang="en-AU" sz="2800" smtClean="0">
                <a:latin typeface="+mn-lt"/>
              </a:rPr>
              <a:t>You turn on a heater in your bedroom.</a:t>
            </a:r>
            <a:endParaRPr lang="en-AU" sz="2800" dirty="0">
              <a:latin typeface="+mn-lt"/>
              <a:sym typeface="Wingdings" panose="05000000000000000000" pitchFamily="2" charset="2"/>
            </a:endParaRPr>
          </a:p>
        </p:txBody>
      </p:sp>
      <p:pic>
        <p:nvPicPr>
          <p:cNvPr id="2" name="Picture 1"/>
          <p:cNvPicPr>
            <a:picLocks noChangeAspect="1"/>
          </p:cNvPicPr>
          <p:nvPr/>
        </p:nvPicPr>
        <p:blipFill>
          <a:blip r:embed="rId3"/>
          <a:stretch>
            <a:fillRect/>
          </a:stretch>
        </p:blipFill>
        <p:spPr>
          <a:xfrm>
            <a:off x="5542947" y="2783879"/>
            <a:ext cx="3673549" cy="3673549"/>
          </a:xfrm>
          <a:prstGeom prst="rect">
            <a:avLst/>
          </a:prstGeom>
        </p:spPr>
      </p:pic>
    </p:spTree>
    <p:extLst>
      <p:ext uri="{BB962C8B-B14F-4D97-AF65-F5344CB8AC3E}">
        <p14:creationId xmlns:p14="http://schemas.microsoft.com/office/powerpoint/2010/main" val="14560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P spid="22"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148208"/>
            <a:ext cx="6086422" cy="584775"/>
          </a:xfrm>
          <a:prstGeom prst="homePlate">
            <a:avLst/>
          </a:prstGeom>
          <a:solidFill>
            <a:srgbClr val="00B0F0"/>
          </a:solidFill>
        </p:spPr>
        <p:style>
          <a:lnRef idx="0">
            <a:schemeClr val="accent6"/>
          </a:lnRef>
          <a:fillRef idx="3">
            <a:schemeClr val="accent6"/>
          </a:fillRef>
          <a:effectRef idx="3">
            <a:schemeClr val="accent6"/>
          </a:effectRef>
          <a:fontRef idx="minor">
            <a:schemeClr val="lt1"/>
          </a:fontRef>
        </p:style>
        <p:txBody>
          <a:bodyPr wrap="none" rtlCol="0">
            <a:spAutoFit/>
          </a:bodyPr>
          <a:lstStyle/>
          <a:p>
            <a:r>
              <a:rPr lang="en-AU" sz="3200" dirty="0" smtClean="0"/>
              <a:t>Skill Development/Guided Practice</a:t>
            </a:r>
            <a:endParaRPr lang="en-AU" sz="3200" dirty="0"/>
          </a:p>
        </p:txBody>
      </p:sp>
      <p:sp>
        <p:nvSpPr>
          <p:cNvPr id="10" name="Title 1"/>
          <p:cNvSpPr txBox="1">
            <a:spLocks/>
          </p:cNvSpPr>
          <p:nvPr/>
        </p:nvSpPr>
        <p:spPr>
          <a:xfrm>
            <a:off x="91243" y="2783879"/>
            <a:ext cx="5137528" cy="2452656"/>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1200"/>
              </a:spcAft>
            </a:pPr>
            <a:r>
              <a:rPr lang="en-AU" sz="2800" smtClean="0">
                <a:solidFill>
                  <a:srgbClr val="00B0F0"/>
                </a:solidFill>
                <a:latin typeface="+mn-lt"/>
              </a:rPr>
              <a:t>The _____ has higher thermal energy and will transfer heat to ____________.  The ________ gains heat from the _______ until they are the same temperature.</a:t>
            </a:r>
            <a:endParaRPr lang="en-AU" sz="2800" dirty="0">
              <a:solidFill>
                <a:srgbClr val="00B0F0"/>
              </a:solidFill>
              <a:latin typeface="+mn-lt"/>
              <a:sym typeface="Wingdings" panose="05000000000000000000" pitchFamily="2" charset="2"/>
            </a:endParaRPr>
          </a:p>
        </p:txBody>
      </p:sp>
      <p:graphicFrame>
        <p:nvGraphicFramePr>
          <p:cNvPr id="13" name="Table 12"/>
          <p:cNvGraphicFramePr>
            <a:graphicFrameLocks noGrp="1"/>
          </p:cNvGraphicFramePr>
          <p:nvPr>
            <p:extLst>
              <p:ext uri="{D42A27DB-BD31-4B8C-83A1-F6EECF244321}">
                <p14:modId xmlns:p14="http://schemas.microsoft.com/office/powerpoint/2010/main" val="3055252918"/>
              </p:ext>
            </p:extLst>
          </p:nvPr>
        </p:nvGraphicFramePr>
        <p:xfrm>
          <a:off x="1243" y="830358"/>
          <a:ext cx="5554269" cy="1767840"/>
        </p:xfrm>
        <a:graphic>
          <a:graphicData uri="http://schemas.openxmlformats.org/drawingml/2006/table">
            <a:tbl>
              <a:tblPr firstRow="1" bandRow="1">
                <a:tableStyleId>{F5AB1C69-6EDB-4FF4-983F-18BD219EF322}</a:tableStyleId>
              </a:tblPr>
              <a:tblGrid>
                <a:gridCol w="5554269">
                  <a:extLst>
                    <a:ext uri="{9D8B030D-6E8A-4147-A177-3AD203B41FA5}">
                      <a16:colId xmlns="" xmlns:a16="http://schemas.microsoft.com/office/drawing/2014/main" val="20000"/>
                    </a:ext>
                  </a:extLst>
                </a:gridCol>
              </a:tblGrid>
              <a:tr h="402942">
                <a:tc>
                  <a:txBody>
                    <a:bodyPr/>
                    <a:lstStyle/>
                    <a:p>
                      <a:r>
                        <a:rPr lang="en-AU" sz="2400" smtClean="0"/>
                        <a:t>Describing Heat Transfer</a:t>
                      </a:r>
                      <a:endParaRPr lang="en-AU" sz="2000" dirty="0"/>
                    </a:p>
                  </a:txBody>
                  <a:tcPr>
                    <a:solidFill>
                      <a:srgbClr val="00B0F0"/>
                    </a:solidFill>
                  </a:tcPr>
                </a:tc>
                <a:extLst>
                  <a:ext uri="{0D108BD9-81ED-4DB2-BD59-A6C34878D82A}">
                    <a16:rowId xmlns="" xmlns:a16="http://schemas.microsoft.com/office/drawing/2014/main" val="10000"/>
                  </a:ext>
                </a:extLst>
              </a:tr>
              <a:tr h="1052462">
                <a:tc>
                  <a:txBody>
                    <a:bodyPr/>
                    <a:lstStyle/>
                    <a:p>
                      <a:pPr marL="457200" indent="-457200">
                        <a:buFont typeface="+mj-lt"/>
                        <a:buAutoNum type="arabicPeriod"/>
                      </a:pPr>
                      <a:r>
                        <a:rPr lang="en-AU" sz="2000" b="0" baseline="0" smtClean="0"/>
                        <a:t>Identify the object with higher thermal energy.</a:t>
                      </a:r>
                      <a:endParaRPr lang="en-AU" sz="2000" b="0" baseline="0" dirty="0" smtClean="0"/>
                    </a:p>
                    <a:p>
                      <a:pPr marL="457200" indent="-457200">
                        <a:buFont typeface="+mj-lt"/>
                        <a:buAutoNum type="arabicPeriod"/>
                      </a:pPr>
                      <a:r>
                        <a:rPr lang="en-AU" sz="2000" b="0" baseline="0" smtClean="0"/>
                        <a:t>State the direction of energy transfer.</a:t>
                      </a:r>
                      <a:endParaRPr lang="en-AU" sz="2000" b="0" baseline="0" dirty="0" smtClean="0"/>
                    </a:p>
                    <a:p>
                      <a:pPr marL="457200" indent="-457200">
                        <a:buFont typeface="+mj-lt"/>
                        <a:buAutoNum type="arabicPeriod"/>
                      </a:pPr>
                      <a:r>
                        <a:rPr lang="en-AU" sz="2000" b="0" baseline="0" smtClean="0"/>
                        <a:t>Describe what will happen to the temperature of the objects.</a:t>
                      </a:r>
                      <a:endParaRPr lang="en-AU" sz="2000" b="0" baseline="0" dirty="0" smtClean="0"/>
                    </a:p>
                  </a:txBody>
                  <a:tcPr>
                    <a:solidFill>
                      <a:schemeClr val="accent1">
                        <a:lumMod val="20000"/>
                        <a:lumOff val="80000"/>
                      </a:schemeClr>
                    </a:solidFill>
                  </a:tcPr>
                </a:tc>
                <a:extLst>
                  <a:ext uri="{0D108BD9-81ED-4DB2-BD59-A6C34878D82A}">
                    <a16:rowId xmlns="" xmlns:a16="http://schemas.microsoft.com/office/drawing/2014/main" val="10001"/>
                  </a:ext>
                </a:extLst>
              </a:tr>
            </a:tbl>
          </a:graphicData>
        </a:graphic>
      </p:graphicFrame>
      <p:graphicFrame>
        <p:nvGraphicFramePr>
          <p:cNvPr id="18" name="Table 17"/>
          <p:cNvGraphicFramePr>
            <a:graphicFrameLocks noGrp="1"/>
          </p:cNvGraphicFramePr>
          <p:nvPr>
            <p:extLst>
              <p:ext uri="{D42A27DB-BD31-4B8C-83A1-F6EECF244321}">
                <p14:modId xmlns:p14="http://schemas.microsoft.com/office/powerpoint/2010/main" val="490587795"/>
              </p:ext>
            </p:extLst>
          </p:nvPr>
        </p:nvGraphicFramePr>
        <p:xfrm>
          <a:off x="9523075" y="160203"/>
          <a:ext cx="2463077" cy="1005840"/>
        </p:xfrm>
        <a:graphic>
          <a:graphicData uri="http://schemas.openxmlformats.org/drawingml/2006/table">
            <a:tbl>
              <a:tblPr firstRow="1" bandRow="1">
                <a:tableStyleId>{93296810-A885-4BE3-A3E7-6D5BEEA58F35}</a:tableStyleId>
              </a:tblPr>
              <a:tblGrid>
                <a:gridCol w="2463077">
                  <a:extLst>
                    <a:ext uri="{9D8B030D-6E8A-4147-A177-3AD203B41FA5}">
                      <a16:colId xmlns="" xmlns:a16="http://schemas.microsoft.com/office/drawing/2014/main" val="20000"/>
                    </a:ext>
                  </a:extLst>
                </a:gridCol>
              </a:tblGrid>
              <a:tr h="353527">
                <a:tc>
                  <a:txBody>
                    <a:bodyPr/>
                    <a:lstStyle/>
                    <a:p>
                      <a:r>
                        <a:rPr lang="en-AU" dirty="0"/>
                        <a:t>CFU 1</a:t>
                      </a:r>
                    </a:p>
                  </a:txBody>
                  <a:tcPr>
                    <a:solidFill>
                      <a:srgbClr val="00B0F0"/>
                    </a:solidFill>
                  </a:tcPr>
                </a:tc>
                <a:extLst>
                  <a:ext uri="{0D108BD9-81ED-4DB2-BD59-A6C34878D82A}">
                    <a16:rowId xmlns="" xmlns:a16="http://schemas.microsoft.com/office/drawing/2014/main" val="10000"/>
                  </a:ext>
                </a:extLst>
              </a:tr>
              <a:tr h="370840">
                <a:tc>
                  <a:txBody>
                    <a:bodyPr/>
                    <a:lstStyle/>
                    <a:p>
                      <a:r>
                        <a:rPr lang="en-AU" smtClean="0"/>
                        <a:t>Which object</a:t>
                      </a:r>
                      <a:r>
                        <a:rPr lang="en-AU" baseline="0" smtClean="0"/>
                        <a:t> has higher thermal energy?</a:t>
                      </a:r>
                      <a:endParaRPr lang="en-AU" dirty="0"/>
                    </a:p>
                  </a:txBody>
                  <a:tcPr>
                    <a:solidFill>
                      <a:schemeClr val="accent1">
                        <a:lumMod val="20000"/>
                        <a:lumOff val="80000"/>
                      </a:schemeClr>
                    </a:solidFill>
                  </a:tcPr>
                </a:tc>
                <a:extLst>
                  <a:ext uri="{0D108BD9-81ED-4DB2-BD59-A6C34878D82A}">
                    <a16:rowId xmlns="" xmlns:a16="http://schemas.microsoft.com/office/drawing/2014/main" val="10001"/>
                  </a:ext>
                </a:extLst>
              </a:tr>
            </a:tbl>
          </a:graphicData>
        </a:graphic>
      </p:graphicFrame>
      <p:graphicFrame>
        <p:nvGraphicFramePr>
          <p:cNvPr id="19" name="Table 18"/>
          <p:cNvGraphicFramePr>
            <a:graphicFrameLocks noGrp="1"/>
          </p:cNvGraphicFramePr>
          <p:nvPr>
            <p:extLst>
              <p:ext uri="{D42A27DB-BD31-4B8C-83A1-F6EECF244321}">
                <p14:modId xmlns:p14="http://schemas.microsoft.com/office/powerpoint/2010/main" val="1203159151"/>
              </p:ext>
            </p:extLst>
          </p:nvPr>
        </p:nvGraphicFramePr>
        <p:xfrm>
          <a:off x="9523074" y="1472041"/>
          <a:ext cx="2463077" cy="1005840"/>
        </p:xfrm>
        <a:graphic>
          <a:graphicData uri="http://schemas.openxmlformats.org/drawingml/2006/table">
            <a:tbl>
              <a:tblPr firstRow="1" bandRow="1">
                <a:tableStyleId>{93296810-A885-4BE3-A3E7-6D5BEEA58F35}</a:tableStyleId>
              </a:tblPr>
              <a:tblGrid>
                <a:gridCol w="2463077">
                  <a:extLst>
                    <a:ext uri="{9D8B030D-6E8A-4147-A177-3AD203B41FA5}">
                      <a16:colId xmlns="" xmlns:a16="http://schemas.microsoft.com/office/drawing/2014/main" val="20000"/>
                    </a:ext>
                  </a:extLst>
                </a:gridCol>
              </a:tblGrid>
              <a:tr h="353527">
                <a:tc>
                  <a:txBody>
                    <a:bodyPr/>
                    <a:lstStyle/>
                    <a:p>
                      <a:r>
                        <a:rPr lang="en-AU" dirty="0"/>
                        <a:t>CFU </a:t>
                      </a:r>
                      <a:r>
                        <a:rPr lang="en-AU" dirty="0" smtClean="0"/>
                        <a:t>2</a:t>
                      </a:r>
                      <a:endParaRPr lang="en-AU" dirty="0"/>
                    </a:p>
                  </a:txBody>
                  <a:tcPr>
                    <a:solidFill>
                      <a:srgbClr val="00B0F0"/>
                    </a:solidFill>
                  </a:tcPr>
                </a:tc>
                <a:extLst>
                  <a:ext uri="{0D108BD9-81ED-4DB2-BD59-A6C34878D82A}">
                    <a16:rowId xmlns="" xmlns:a16="http://schemas.microsoft.com/office/drawing/2014/main" val="10000"/>
                  </a:ext>
                </a:extLst>
              </a:tr>
              <a:tr h="370840">
                <a:tc>
                  <a:txBody>
                    <a:bodyPr/>
                    <a:lstStyle/>
                    <a:p>
                      <a:r>
                        <a:rPr lang="en-AU" smtClean="0"/>
                        <a:t>Which way will energy be transferred</a:t>
                      </a:r>
                      <a:r>
                        <a:rPr lang="en-AU" baseline="0" smtClean="0"/>
                        <a:t>?</a:t>
                      </a:r>
                      <a:endParaRPr lang="en-AU" dirty="0"/>
                    </a:p>
                  </a:txBody>
                  <a:tcPr>
                    <a:solidFill>
                      <a:schemeClr val="accent1">
                        <a:lumMod val="20000"/>
                        <a:lumOff val="80000"/>
                      </a:schemeClr>
                    </a:solidFill>
                  </a:tcPr>
                </a:tc>
                <a:extLst>
                  <a:ext uri="{0D108BD9-81ED-4DB2-BD59-A6C34878D82A}">
                    <a16:rowId xmlns="" xmlns:a16="http://schemas.microsoft.com/office/drawing/2014/main" val="10001"/>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2098367771"/>
              </p:ext>
            </p:extLst>
          </p:nvPr>
        </p:nvGraphicFramePr>
        <p:xfrm>
          <a:off x="9530673" y="2783879"/>
          <a:ext cx="2463077" cy="1280160"/>
        </p:xfrm>
        <a:graphic>
          <a:graphicData uri="http://schemas.openxmlformats.org/drawingml/2006/table">
            <a:tbl>
              <a:tblPr firstRow="1" bandRow="1">
                <a:tableStyleId>{93296810-A885-4BE3-A3E7-6D5BEEA58F35}</a:tableStyleId>
              </a:tblPr>
              <a:tblGrid>
                <a:gridCol w="2463077">
                  <a:extLst>
                    <a:ext uri="{9D8B030D-6E8A-4147-A177-3AD203B41FA5}">
                      <a16:colId xmlns="" xmlns:a16="http://schemas.microsoft.com/office/drawing/2014/main" val="20000"/>
                    </a:ext>
                  </a:extLst>
                </a:gridCol>
              </a:tblGrid>
              <a:tr h="353527">
                <a:tc>
                  <a:txBody>
                    <a:bodyPr/>
                    <a:lstStyle/>
                    <a:p>
                      <a:r>
                        <a:rPr lang="en-AU" dirty="0"/>
                        <a:t>CFU </a:t>
                      </a:r>
                      <a:r>
                        <a:rPr lang="en-AU" dirty="0" smtClean="0"/>
                        <a:t>3</a:t>
                      </a:r>
                      <a:endParaRPr lang="en-AU" dirty="0"/>
                    </a:p>
                  </a:txBody>
                  <a:tcPr>
                    <a:solidFill>
                      <a:srgbClr val="00B0F0"/>
                    </a:solidFill>
                  </a:tcPr>
                </a:tc>
                <a:extLst>
                  <a:ext uri="{0D108BD9-81ED-4DB2-BD59-A6C34878D82A}">
                    <a16:rowId xmlns="" xmlns:a16="http://schemas.microsoft.com/office/drawing/2014/main" val="10000"/>
                  </a:ext>
                </a:extLst>
              </a:tr>
              <a:tr h="370840">
                <a:tc>
                  <a:txBody>
                    <a:bodyPr/>
                    <a:lstStyle/>
                    <a:p>
                      <a:r>
                        <a:rPr lang="en-AU" smtClean="0"/>
                        <a:t>What will happen to</a:t>
                      </a:r>
                      <a:r>
                        <a:rPr lang="en-AU" baseline="0" smtClean="0"/>
                        <a:t> the temperatures of the objects?</a:t>
                      </a:r>
                      <a:endParaRPr lang="en-AU" dirty="0"/>
                    </a:p>
                  </a:txBody>
                  <a:tcPr>
                    <a:solidFill>
                      <a:schemeClr val="accent1">
                        <a:lumMod val="20000"/>
                        <a:lumOff val="80000"/>
                      </a:schemeClr>
                    </a:solidFill>
                  </a:tcPr>
                </a:tc>
                <a:extLst>
                  <a:ext uri="{0D108BD9-81ED-4DB2-BD59-A6C34878D82A}">
                    <a16:rowId xmlns="" xmlns:a16="http://schemas.microsoft.com/office/drawing/2014/main" val="10001"/>
                  </a:ext>
                </a:extLst>
              </a:tr>
            </a:tbl>
          </a:graphicData>
        </a:graphic>
      </p:graphicFrame>
      <p:sp>
        <p:nvSpPr>
          <p:cNvPr id="22" name="Title 1"/>
          <p:cNvSpPr txBox="1">
            <a:spLocks/>
          </p:cNvSpPr>
          <p:nvPr/>
        </p:nvSpPr>
        <p:spPr>
          <a:xfrm>
            <a:off x="5698145" y="830358"/>
            <a:ext cx="3732934" cy="2354093"/>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1200"/>
              </a:spcAft>
            </a:pPr>
            <a:r>
              <a:rPr lang="en-AU" sz="2800" smtClean="0">
                <a:latin typeface="+mn-lt"/>
              </a:rPr>
              <a:t>You put a marshmallow into your hot chocolate.</a:t>
            </a:r>
            <a:endParaRPr lang="en-AU" sz="2800" dirty="0">
              <a:latin typeface="+mn-lt"/>
              <a:sym typeface="Wingdings" panose="05000000000000000000" pitchFamily="2" charset="2"/>
            </a:endParaRPr>
          </a:p>
        </p:txBody>
      </p:sp>
      <p:pic>
        <p:nvPicPr>
          <p:cNvPr id="2" name="Picture 1"/>
          <p:cNvPicPr>
            <a:picLocks noChangeAspect="1"/>
          </p:cNvPicPr>
          <p:nvPr/>
        </p:nvPicPr>
        <p:blipFill>
          <a:blip r:embed="rId3"/>
          <a:stretch>
            <a:fillRect/>
          </a:stretch>
        </p:blipFill>
        <p:spPr>
          <a:xfrm>
            <a:off x="6086422" y="2313031"/>
            <a:ext cx="3002771" cy="3002771"/>
          </a:xfrm>
          <a:prstGeom prst="rect">
            <a:avLst/>
          </a:prstGeom>
        </p:spPr>
      </p:pic>
    </p:spTree>
    <p:extLst>
      <p:ext uri="{BB962C8B-B14F-4D97-AF65-F5344CB8AC3E}">
        <p14:creationId xmlns:p14="http://schemas.microsoft.com/office/powerpoint/2010/main" val="1202813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P spid="22"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148208"/>
            <a:ext cx="2014888" cy="584775"/>
          </a:xfrm>
          <a:prstGeom prst="homePlate">
            <a:avLst/>
          </a:prstGeom>
          <a:solidFill>
            <a:srgbClr val="00B0F0"/>
          </a:solidFill>
        </p:spPr>
        <p:style>
          <a:lnRef idx="0">
            <a:schemeClr val="accent6"/>
          </a:lnRef>
          <a:fillRef idx="3">
            <a:schemeClr val="accent6"/>
          </a:fillRef>
          <a:effectRef idx="3">
            <a:schemeClr val="accent6"/>
          </a:effectRef>
          <a:fontRef idx="minor">
            <a:schemeClr val="lt1"/>
          </a:fontRef>
        </p:style>
        <p:txBody>
          <a:bodyPr wrap="none" rtlCol="0">
            <a:spAutoFit/>
          </a:bodyPr>
          <a:lstStyle/>
          <a:p>
            <a:r>
              <a:rPr lang="en-AU" sz="3200" dirty="0"/>
              <a:t>Relevance</a:t>
            </a:r>
          </a:p>
        </p:txBody>
      </p:sp>
      <p:sp>
        <p:nvSpPr>
          <p:cNvPr id="3" name="TextBox 2"/>
          <p:cNvSpPr txBox="1"/>
          <p:nvPr/>
        </p:nvSpPr>
        <p:spPr>
          <a:xfrm>
            <a:off x="0" y="732983"/>
            <a:ext cx="11045728" cy="1815882"/>
          </a:xfrm>
          <a:prstGeom prst="rect">
            <a:avLst/>
          </a:prstGeom>
          <a:noFill/>
        </p:spPr>
        <p:txBody>
          <a:bodyPr wrap="square" rtlCol="0">
            <a:spAutoFit/>
          </a:bodyPr>
          <a:lstStyle/>
          <a:p>
            <a:r>
              <a:rPr lang="en-AU" sz="2800" smtClean="0"/>
              <a:t>Knowing how thermal energy moves from one object to another will help you explain why some objects warm up or cool down, and why hot objects lose heat until they reach ‘room temperature’.</a:t>
            </a:r>
            <a:endParaRPr lang="en-AU" sz="2800" dirty="0" smtClean="0"/>
          </a:p>
          <a:p>
            <a:endParaRPr lang="en-AU" sz="2800" dirty="0"/>
          </a:p>
        </p:txBody>
      </p:sp>
    </p:spTree>
    <p:extLst>
      <p:ext uri="{BB962C8B-B14F-4D97-AF65-F5344CB8AC3E}">
        <p14:creationId xmlns:p14="http://schemas.microsoft.com/office/powerpoint/2010/main" val="4092688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148208"/>
            <a:ext cx="2311405" cy="584775"/>
          </a:xfrm>
          <a:prstGeom prst="homePlate">
            <a:avLst/>
          </a:prstGeom>
          <a:solidFill>
            <a:srgbClr val="00B0F0"/>
          </a:solidFill>
        </p:spPr>
        <p:style>
          <a:lnRef idx="0">
            <a:schemeClr val="accent6"/>
          </a:lnRef>
          <a:fillRef idx="3">
            <a:schemeClr val="accent6"/>
          </a:fillRef>
          <a:effectRef idx="3">
            <a:schemeClr val="accent6"/>
          </a:effectRef>
          <a:fontRef idx="minor">
            <a:schemeClr val="lt1"/>
          </a:fontRef>
        </p:style>
        <p:txBody>
          <a:bodyPr wrap="none" rtlCol="0">
            <a:spAutoFit/>
          </a:bodyPr>
          <a:lstStyle/>
          <a:p>
            <a:r>
              <a:rPr lang="en-AU" sz="3200" dirty="0"/>
              <a:t>Skill Closure</a:t>
            </a:r>
          </a:p>
        </p:txBody>
      </p:sp>
      <p:sp>
        <p:nvSpPr>
          <p:cNvPr id="3" name="TextBox 2"/>
          <p:cNvSpPr txBox="1"/>
          <p:nvPr/>
        </p:nvSpPr>
        <p:spPr>
          <a:xfrm>
            <a:off x="0" y="732983"/>
            <a:ext cx="11936295" cy="523220"/>
          </a:xfrm>
          <a:prstGeom prst="rect">
            <a:avLst/>
          </a:prstGeom>
          <a:noFill/>
        </p:spPr>
        <p:txBody>
          <a:bodyPr wrap="square" rtlCol="0">
            <a:spAutoFit/>
          </a:bodyPr>
          <a:lstStyle/>
          <a:p>
            <a:r>
              <a:rPr lang="en-AU" sz="2800" smtClean="0"/>
              <a:t>What is thermal (heat) energy?</a:t>
            </a:r>
            <a:endParaRPr lang="en-AU" sz="2800" dirty="0"/>
          </a:p>
        </p:txBody>
      </p:sp>
      <p:sp>
        <p:nvSpPr>
          <p:cNvPr id="7" name="TextBox 6"/>
          <p:cNvSpPr txBox="1"/>
          <p:nvPr/>
        </p:nvSpPr>
        <p:spPr>
          <a:xfrm>
            <a:off x="0" y="1548590"/>
            <a:ext cx="2311405" cy="584775"/>
          </a:xfrm>
          <a:prstGeom prst="homePlate">
            <a:avLst/>
          </a:prstGeom>
          <a:solidFill>
            <a:srgbClr val="00B0F0"/>
          </a:solidFill>
        </p:spPr>
        <p:style>
          <a:lnRef idx="0">
            <a:schemeClr val="accent6"/>
          </a:lnRef>
          <a:fillRef idx="3">
            <a:schemeClr val="accent6"/>
          </a:fillRef>
          <a:effectRef idx="3">
            <a:schemeClr val="accent6"/>
          </a:effectRef>
          <a:fontRef idx="minor">
            <a:schemeClr val="lt1"/>
          </a:fontRef>
        </p:style>
        <p:txBody>
          <a:bodyPr wrap="none" rtlCol="0">
            <a:spAutoFit/>
          </a:bodyPr>
          <a:lstStyle/>
          <a:p>
            <a:r>
              <a:rPr lang="en-AU" sz="3200" dirty="0"/>
              <a:t>Skill Closure</a:t>
            </a:r>
          </a:p>
        </p:txBody>
      </p:sp>
      <p:sp>
        <p:nvSpPr>
          <p:cNvPr id="8" name="TextBox 7"/>
          <p:cNvSpPr txBox="1"/>
          <p:nvPr/>
        </p:nvSpPr>
        <p:spPr>
          <a:xfrm>
            <a:off x="0" y="2133365"/>
            <a:ext cx="11451480" cy="523220"/>
          </a:xfrm>
          <a:prstGeom prst="rect">
            <a:avLst/>
          </a:prstGeom>
          <a:noFill/>
        </p:spPr>
        <p:txBody>
          <a:bodyPr wrap="square" rtlCol="0">
            <a:spAutoFit/>
          </a:bodyPr>
          <a:lstStyle/>
          <a:p>
            <a:r>
              <a:rPr lang="en-AU" sz="2800" smtClean="0"/>
              <a:t>Which way does heat energy flow between objects?</a:t>
            </a:r>
            <a:endParaRPr lang="en-AU" sz="2800" dirty="0"/>
          </a:p>
        </p:txBody>
      </p:sp>
      <p:sp>
        <p:nvSpPr>
          <p:cNvPr id="9" name="TextBox 8">
            <a:extLst>
              <a:ext uri="{FF2B5EF4-FFF2-40B4-BE49-F238E27FC236}">
                <a16:creationId xmlns="" xmlns:a16="http://schemas.microsoft.com/office/drawing/2014/main" id="{20657D86-99B7-4295-994D-BA25464B1A90}"/>
              </a:ext>
            </a:extLst>
          </p:cNvPr>
          <p:cNvSpPr txBox="1"/>
          <p:nvPr/>
        </p:nvSpPr>
        <p:spPr>
          <a:xfrm>
            <a:off x="-1" y="2948972"/>
            <a:ext cx="2311405" cy="584775"/>
          </a:xfrm>
          <a:prstGeom prst="homePlate">
            <a:avLst/>
          </a:prstGeom>
          <a:solidFill>
            <a:srgbClr val="00B0F0"/>
          </a:solidFill>
        </p:spPr>
        <p:style>
          <a:lnRef idx="0">
            <a:schemeClr val="accent6"/>
          </a:lnRef>
          <a:fillRef idx="3">
            <a:schemeClr val="accent6"/>
          </a:fillRef>
          <a:effectRef idx="3">
            <a:schemeClr val="accent6"/>
          </a:effectRef>
          <a:fontRef idx="minor">
            <a:schemeClr val="lt1"/>
          </a:fontRef>
        </p:style>
        <p:txBody>
          <a:bodyPr wrap="none" rtlCol="0">
            <a:spAutoFit/>
          </a:bodyPr>
          <a:lstStyle/>
          <a:p>
            <a:r>
              <a:rPr lang="en-AU" sz="3200" dirty="0"/>
              <a:t>Skill Closure</a:t>
            </a:r>
          </a:p>
        </p:txBody>
      </p:sp>
      <p:sp>
        <p:nvSpPr>
          <p:cNvPr id="10" name="TextBox 9">
            <a:extLst>
              <a:ext uri="{FF2B5EF4-FFF2-40B4-BE49-F238E27FC236}">
                <a16:creationId xmlns="" xmlns:a16="http://schemas.microsoft.com/office/drawing/2014/main" id="{296E3605-FFA2-4D3E-988D-BB783EB6FD9F}"/>
              </a:ext>
            </a:extLst>
          </p:cNvPr>
          <p:cNvSpPr txBox="1"/>
          <p:nvPr/>
        </p:nvSpPr>
        <p:spPr>
          <a:xfrm>
            <a:off x="-2" y="3533747"/>
            <a:ext cx="6455393" cy="1384995"/>
          </a:xfrm>
          <a:prstGeom prst="rect">
            <a:avLst/>
          </a:prstGeom>
          <a:noFill/>
        </p:spPr>
        <p:txBody>
          <a:bodyPr wrap="square" rtlCol="0">
            <a:spAutoFit/>
          </a:bodyPr>
          <a:lstStyle/>
          <a:p>
            <a:r>
              <a:rPr lang="en-AU" sz="2800" smtClean="0"/>
              <a:t>Explain what happens to the temperatures when a stack of cups are put into a sink of hot water.</a:t>
            </a:r>
            <a:endParaRPr lang="en-AU" sz="2800" dirty="0" smtClean="0"/>
          </a:p>
        </p:txBody>
      </p:sp>
      <p:graphicFrame>
        <p:nvGraphicFramePr>
          <p:cNvPr id="11" name="Table 10"/>
          <p:cNvGraphicFramePr>
            <a:graphicFrameLocks noGrp="1"/>
          </p:cNvGraphicFramePr>
          <p:nvPr>
            <p:extLst>
              <p:ext uri="{D42A27DB-BD31-4B8C-83A1-F6EECF244321}">
                <p14:modId xmlns:p14="http://schemas.microsoft.com/office/powerpoint/2010/main" val="604013570"/>
              </p:ext>
            </p:extLst>
          </p:nvPr>
        </p:nvGraphicFramePr>
        <p:xfrm>
          <a:off x="6588744" y="3241359"/>
          <a:ext cx="5554269" cy="1767840"/>
        </p:xfrm>
        <a:graphic>
          <a:graphicData uri="http://schemas.openxmlformats.org/drawingml/2006/table">
            <a:tbl>
              <a:tblPr firstRow="1" bandRow="1">
                <a:tableStyleId>{F5AB1C69-6EDB-4FF4-983F-18BD219EF322}</a:tableStyleId>
              </a:tblPr>
              <a:tblGrid>
                <a:gridCol w="5554269">
                  <a:extLst>
                    <a:ext uri="{9D8B030D-6E8A-4147-A177-3AD203B41FA5}">
                      <a16:colId xmlns="" xmlns:a16="http://schemas.microsoft.com/office/drawing/2014/main" val="20000"/>
                    </a:ext>
                  </a:extLst>
                </a:gridCol>
              </a:tblGrid>
              <a:tr h="402942">
                <a:tc>
                  <a:txBody>
                    <a:bodyPr/>
                    <a:lstStyle/>
                    <a:p>
                      <a:r>
                        <a:rPr lang="en-AU" sz="2400" smtClean="0"/>
                        <a:t>Describing Heat Transfer</a:t>
                      </a:r>
                      <a:endParaRPr lang="en-AU" sz="2000" dirty="0"/>
                    </a:p>
                  </a:txBody>
                  <a:tcPr>
                    <a:solidFill>
                      <a:srgbClr val="00B0F0"/>
                    </a:solidFill>
                  </a:tcPr>
                </a:tc>
                <a:extLst>
                  <a:ext uri="{0D108BD9-81ED-4DB2-BD59-A6C34878D82A}">
                    <a16:rowId xmlns="" xmlns:a16="http://schemas.microsoft.com/office/drawing/2014/main" val="10000"/>
                  </a:ext>
                </a:extLst>
              </a:tr>
              <a:tr h="1052462">
                <a:tc>
                  <a:txBody>
                    <a:bodyPr/>
                    <a:lstStyle/>
                    <a:p>
                      <a:pPr marL="457200" indent="-457200">
                        <a:buFont typeface="+mj-lt"/>
                        <a:buAutoNum type="arabicPeriod"/>
                      </a:pPr>
                      <a:r>
                        <a:rPr lang="en-AU" sz="2000" b="0" baseline="0" smtClean="0"/>
                        <a:t>Identify the object with higher thermal energy.</a:t>
                      </a:r>
                      <a:endParaRPr lang="en-AU" sz="2000" b="0" baseline="0" dirty="0" smtClean="0"/>
                    </a:p>
                    <a:p>
                      <a:pPr marL="457200" indent="-457200">
                        <a:buFont typeface="+mj-lt"/>
                        <a:buAutoNum type="arabicPeriod"/>
                      </a:pPr>
                      <a:r>
                        <a:rPr lang="en-AU" sz="2000" b="0" baseline="0" smtClean="0"/>
                        <a:t>State the direction of energy transfer.</a:t>
                      </a:r>
                      <a:endParaRPr lang="en-AU" sz="2000" b="0" baseline="0" dirty="0" smtClean="0"/>
                    </a:p>
                    <a:p>
                      <a:pPr marL="457200" indent="-457200">
                        <a:buFont typeface="+mj-lt"/>
                        <a:buAutoNum type="arabicPeriod"/>
                      </a:pPr>
                      <a:r>
                        <a:rPr lang="en-AU" sz="2000" b="0" baseline="0" smtClean="0"/>
                        <a:t>Describe what will happen to the temperature of the objects.</a:t>
                      </a:r>
                      <a:endParaRPr lang="en-AU" sz="2000" b="0" baseline="0" dirty="0" smtClean="0"/>
                    </a:p>
                  </a:txBody>
                  <a:tcPr>
                    <a:solidFill>
                      <a:schemeClr val="accent1">
                        <a:lumMod val="20000"/>
                        <a:lumOff val="80000"/>
                      </a:schemeClr>
                    </a:solidFill>
                  </a:tcPr>
                </a:tc>
                <a:extLst>
                  <a:ext uri="{0D108BD9-81ED-4DB2-BD59-A6C34878D82A}">
                    <a16:rowId xmlns="" xmlns:a16="http://schemas.microsoft.com/office/drawing/2014/main" val="10001"/>
                  </a:ext>
                </a:extLst>
              </a:tr>
            </a:tbl>
          </a:graphicData>
        </a:graphic>
      </p:graphicFrame>
      <p:pic>
        <p:nvPicPr>
          <p:cNvPr id="2" name="Picture 1"/>
          <p:cNvPicPr>
            <a:picLocks noChangeAspect="1"/>
          </p:cNvPicPr>
          <p:nvPr/>
        </p:nvPicPr>
        <p:blipFill>
          <a:blip r:embed="rId2"/>
          <a:stretch>
            <a:fillRect/>
          </a:stretch>
        </p:blipFill>
        <p:spPr>
          <a:xfrm>
            <a:off x="2868240" y="4476750"/>
            <a:ext cx="2857500" cy="2381250"/>
          </a:xfrm>
          <a:prstGeom prst="rect">
            <a:avLst/>
          </a:prstGeom>
        </p:spPr>
      </p:pic>
    </p:spTree>
    <p:extLst>
      <p:ext uri="{BB962C8B-B14F-4D97-AF65-F5344CB8AC3E}">
        <p14:creationId xmlns:p14="http://schemas.microsoft.com/office/powerpoint/2010/main" val="3113823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0">
                                            <p:txEl>
                                              <p:pRg st="0" end="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0"/>
            <a:ext cx="3895468" cy="584775"/>
          </a:xfrm>
          <a:prstGeom prst="homePlate">
            <a:avLst/>
          </a:prstGeom>
          <a:solidFill>
            <a:srgbClr val="00B0F0"/>
          </a:solidFill>
        </p:spPr>
        <p:style>
          <a:lnRef idx="0">
            <a:schemeClr val="accent6"/>
          </a:lnRef>
          <a:fillRef idx="3">
            <a:schemeClr val="accent6"/>
          </a:fillRef>
          <a:effectRef idx="3">
            <a:schemeClr val="accent6"/>
          </a:effectRef>
          <a:fontRef idx="minor">
            <a:schemeClr val="lt1"/>
          </a:fontRef>
        </p:style>
        <p:txBody>
          <a:bodyPr wrap="none" rtlCol="0">
            <a:spAutoFit/>
          </a:bodyPr>
          <a:lstStyle/>
          <a:p>
            <a:r>
              <a:rPr lang="en-AU" sz="3200" dirty="0"/>
              <a:t>Independent Practice</a:t>
            </a:r>
          </a:p>
        </p:txBody>
      </p:sp>
      <p:sp>
        <p:nvSpPr>
          <p:cNvPr id="3" name="TextBox 2"/>
          <p:cNvSpPr txBox="1"/>
          <p:nvPr/>
        </p:nvSpPr>
        <p:spPr>
          <a:xfrm>
            <a:off x="0" y="584775"/>
            <a:ext cx="12112388" cy="4524315"/>
          </a:xfrm>
          <a:prstGeom prst="rect">
            <a:avLst/>
          </a:prstGeom>
          <a:noFill/>
        </p:spPr>
        <p:txBody>
          <a:bodyPr wrap="square" rtlCol="0">
            <a:spAutoFit/>
          </a:bodyPr>
          <a:lstStyle/>
          <a:p>
            <a:r>
              <a:rPr lang="en-AU" sz="2400" dirty="0" smtClean="0"/>
              <a:t>Complete </a:t>
            </a:r>
            <a:r>
              <a:rPr lang="en-AU" sz="2400" smtClean="0"/>
              <a:t>the questions below on your device or in your book.</a:t>
            </a:r>
          </a:p>
          <a:p>
            <a:pPr marL="514350" indent="-514350">
              <a:buFont typeface="+mj-lt"/>
              <a:buAutoNum type="arabicPeriod"/>
            </a:pPr>
            <a:r>
              <a:rPr lang="en-AU" sz="2400" smtClean="0"/>
              <a:t>What is the definition of thermal energy?</a:t>
            </a:r>
          </a:p>
          <a:p>
            <a:pPr marL="514350" indent="-514350">
              <a:buFont typeface="+mj-lt"/>
              <a:buAutoNum type="arabicPeriod"/>
            </a:pPr>
            <a:r>
              <a:rPr lang="en-AU" sz="2400" smtClean="0"/>
              <a:t>What happens to the space between particles in objects as they gain more thermal energy?</a:t>
            </a:r>
          </a:p>
          <a:p>
            <a:pPr marL="514350" indent="-514350">
              <a:buFont typeface="+mj-lt"/>
              <a:buAutoNum type="arabicPeriod"/>
            </a:pPr>
            <a:r>
              <a:rPr lang="en-AU" sz="2400" smtClean="0"/>
              <a:t>What is meant by the phrase ‘thermal equilibrium’?  Give an example.</a:t>
            </a:r>
          </a:p>
          <a:p>
            <a:pPr marL="514350" indent="-514350">
              <a:buFont typeface="+mj-lt"/>
              <a:buAutoNum type="arabicPeriod"/>
            </a:pPr>
            <a:r>
              <a:rPr lang="en-AU" sz="2400" smtClean="0"/>
              <a:t>For the situation below, identify and describe three examples of heat transfer to achieve thermal equilibrium.</a:t>
            </a:r>
          </a:p>
          <a:p>
            <a:pPr marL="514350" indent="-514350">
              <a:buFont typeface="+mj-lt"/>
              <a:buAutoNum type="arabicPeriod"/>
            </a:pPr>
            <a:endParaRPr lang="en-AU" sz="2400"/>
          </a:p>
          <a:p>
            <a:r>
              <a:rPr lang="en-AU" sz="2400" i="1" smtClean="0"/>
              <a:t>On a hot day, you decide to go to the beach.  As you are walking down the street, you feel the Sun’s warmth on your back.  You kick off you thongs and run down the hot sand to the water.  When you reach the cold water, you start to shiver as you get in.  After 30 minutes of swimming, you get out of the water and lie on your towel to dry off.</a:t>
            </a:r>
          </a:p>
          <a:p>
            <a:pPr marL="514350" indent="-514350">
              <a:buFont typeface="+mj-lt"/>
              <a:buAutoNum type="arabicPeriod"/>
            </a:pPr>
            <a:endParaRPr lang="en-AU" sz="2400" dirty="0" smtClean="0"/>
          </a:p>
        </p:txBody>
      </p:sp>
      <p:graphicFrame>
        <p:nvGraphicFramePr>
          <p:cNvPr id="5" name="Table 4"/>
          <p:cNvGraphicFramePr>
            <a:graphicFrameLocks noGrp="1"/>
          </p:cNvGraphicFramePr>
          <p:nvPr>
            <p:extLst>
              <p:ext uri="{D42A27DB-BD31-4B8C-83A1-F6EECF244321}">
                <p14:modId xmlns:p14="http://schemas.microsoft.com/office/powerpoint/2010/main" val="3346108428"/>
              </p:ext>
            </p:extLst>
          </p:nvPr>
        </p:nvGraphicFramePr>
        <p:xfrm>
          <a:off x="6438619" y="4960977"/>
          <a:ext cx="5554269" cy="1767840"/>
        </p:xfrm>
        <a:graphic>
          <a:graphicData uri="http://schemas.openxmlformats.org/drawingml/2006/table">
            <a:tbl>
              <a:tblPr firstRow="1" bandRow="1">
                <a:tableStyleId>{F5AB1C69-6EDB-4FF4-983F-18BD219EF322}</a:tableStyleId>
              </a:tblPr>
              <a:tblGrid>
                <a:gridCol w="5554269">
                  <a:extLst>
                    <a:ext uri="{9D8B030D-6E8A-4147-A177-3AD203B41FA5}">
                      <a16:colId xmlns="" xmlns:a16="http://schemas.microsoft.com/office/drawing/2014/main" val="20000"/>
                    </a:ext>
                  </a:extLst>
                </a:gridCol>
              </a:tblGrid>
              <a:tr h="402942">
                <a:tc>
                  <a:txBody>
                    <a:bodyPr/>
                    <a:lstStyle/>
                    <a:p>
                      <a:r>
                        <a:rPr lang="en-AU" sz="2400" smtClean="0"/>
                        <a:t>Describing Heat Transfer</a:t>
                      </a:r>
                      <a:endParaRPr lang="en-AU" sz="2000" dirty="0"/>
                    </a:p>
                  </a:txBody>
                  <a:tcPr>
                    <a:solidFill>
                      <a:srgbClr val="00B0F0"/>
                    </a:solidFill>
                  </a:tcPr>
                </a:tc>
                <a:extLst>
                  <a:ext uri="{0D108BD9-81ED-4DB2-BD59-A6C34878D82A}">
                    <a16:rowId xmlns="" xmlns:a16="http://schemas.microsoft.com/office/drawing/2014/main" val="10000"/>
                  </a:ext>
                </a:extLst>
              </a:tr>
              <a:tr h="1052462">
                <a:tc>
                  <a:txBody>
                    <a:bodyPr/>
                    <a:lstStyle/>
                    <a:p>
                      <a:pPr marL="457200" indent="-457200">
                        <a:buFont typeface="+mj-lt"/>
                        <a:buAutoNum type="arabicPeriod"/>
                      </a:pPr>
                      <a:r>
                        <a:rPr lang="en-AU" sz="2000" b="0" baseline="0" smtClean="0"/>
                        <a:t>Identify the object with higher thermal energy.</a:t>
                      </a:r>
                      <a:endParaRPr lang="en-AU" sz="2000" b="0" baseline="0" dirty="0" smtClean="0"/>
                    </a:p>
                    <a:p>
                      <a:pPr marL="457200" indent="-457200">
                        <a:buFont typeface="+mj-lt"/>
                        <a:buAutoNum type="arabicPeriod"/>
                      </a:pPr>
                      <a:r>
                        <a:rPr lang="en-AU" sz="2000" b="0" baseline="0" smtClean="0"/>
                        <a:t>State the direction of energy transfer.</a:t>
                      </a:r>
                      <a:endParaRPr lang="en-AU" sz="2000" b="0" baseline="0" dirty="0" smtClean="0"/>
                    </a:p>
                    <a:p>
                      <a:pPr marL="457200" indent="-457200">
                        <a:buFont typeface="+mj-lt"/>
                        <a:buAutoNum type="arabicPeriod"/>
                      </a:pPr>
                      <a:r>
                        <a:rPr lang="en-AU" sz="2000" b="0" baseline="0" smtClean="0"/>
                        <a:t>Describe what will happen to the temperature of the objects.</a:t>
                      </a:r>
                      <a:endParaRPr lang="en-AU" sz="2000" b="0" baseline="0" dirty="0" smtClean="0"/>
                    </a:p>
                  </a:txBody>
                  <a:tcPr>
                    <a:solidFill>
                      <a:schemeClr val="accent1">
                        <a:lumMod val="20000"/>
                        <a:lumOff val="80000"/>
                      </a:schemeClr>
                    </a:solidFill>
                  </a:tcPr>
                </a:tc>
                <a:extLst>
                  <a:ext uri="{0D108BD9-81ED-4DB2-BD59-A6C34878D82A}">
                    <a16:rowId xmlns="" xmlns:a16="http://schemas.microsoft.com/office/drawing/2014/main" val="10001"/>
                  </a:ext>
                </a:extLst>
              </a:tr>
            </a:tbl>
          </a:graphicData>
        </a:graphic>
      </p:graphicFrame>
      <p:sp>
        <p:nvSpPr>
          <p:cNvPr id="6" name="Title 1"/>
          <p:cNvSpPr txBox="1">
            <a:spLocks/>
          </p:cNvSpPr>
          <p:nvPr/>
        </p:nvSpPr>
        <p:spPr>
          <a:xfrm>
            <a:off x="650546" y="4874804"/>
            <a:ext cx="5137528" cy="1940186"/>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1200"/>
              </a:spcAft>
            </a:pPr>
            <a:r>
              <a:rPr lang="en-AU" sz="2400" smtClean="0">
                <a:solidFill>
                  <a:srgbClr val="00B0F0"/>
                </a:solidFill>
                <a:latin typeface="+mn-lt"/>
              </a:rPr>
              <a:t>The _____ has higher thermal energy and will transfer heat to ____________.  The ________ gains heat from the _______ until they are the same temperature.</a:t>
            </a:r>
            <a:endParaRPr lang="en-AU" sz="2400" dirty="0">
              <a:solidFill>
                <a:srgbClr val="00B0F0"/>
              </a:solidFill>
              <a:latin typeface="+mn-lt"/>
              <a:sym typeface="Wingdings" panose="05000000000000000000" pitchFamily="2" charset="2"/>
            </a:endParaRPr>
          </a:p>
        </p:txBody>
      </p:sp>
    </p:spTree>
    <p:extLst>
      <p:ext uri="{BB962C8B-B14F-4D97-AF65-F5344CB8AC3E}">
        <p14:creationId xmlns:p14="http://schemas.microsoft.com/office/powerpoint/2010/main" val="363948669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148208"/>
            <a:ext cx="3590904" cy="584775"/>
          </a:xfrm>
          <a:prstGeom prst="homePlate">
            <a:avLst/>
          </a:prstGeom>
          <a:solidFill>
            <a:srgbClr val="00B0F0"/>
          </a:solidFill>
        </p:spPr>
        <p:style>
          <a:lnRef idx="0">
            <a:schemeClr val="accent6"/>
          </a:lnRef>
          <a:fillRef idx="3">
            <a:schemeClr val="accent6"/>
          </a:fillRef>
          <a:effectRef idx="3">
            <a:schemeClr val="accent6"/>
          </a:effectRef>
          <a:fontRef idx="minor">
            <a:schemeClr val="lt1"/>
          </a:fontRef>
        </p:style>
        <p:txBody>
          <a:bodyPr wrap="none" rtlCol="0">
            <a:spAutoFit/>
          </a:bodyPr>
          <a:lstStyle/>
          <a:p>
            <a:r>
              <a:rPr lang="en-AU" sz="3200" dirty="0"/>
              <a:t>Learning Objectives</a:t>
            </a:r>
          </a:p>
        </p:txBody>
      </p:sp>
      <p:sp>
        <p:nvSpPr>
          <p:cNvPr id="9" name="TextBox 8"/>
          <p:cNvSpPr txBox="1"/>
          <p:nvPr/>
        </p:nvSpPr>
        <p:spPr>
          <a:xfrm>
            <a:off x="0" y="2623210"/>
            <a:ext cx="4498548" cy="584775"/>
          </a:xfrm>
          <a:prstGeom prst="homePlate">
            <a:avLst/>
          </a:prstGeom>
          <a:solidFill>
            <a:srgbClr val="00B0F0"/>
          </a:solidFill>
        </p:spPr>
        <p:style>
          <a:lnRef idx="0">
            <a:schemeClr val="accent6"/>
          </a:lnRef>
          <a:fillRef idx="3">
            <a:schemeClr val="accent6"/>
          </a:fillRef>
          <a:effectRef idx="3">
            <a:schemeClr val="accent6"/>
          </a:effectRef>
          <a:fontRef idx="minor">
            <a:schemeClr val="lt1"/>
          </a:fontRef>
        </p:style>
        <p:txBody>
          <a:bodyPr wrap="none" rtlCol="0">
            <a:spAutoFit/>
          </a:bodyPr>
          <a:lstStyle/>
          <a:p>
            <a:r>
              <a:rPr lang="en-AU" sz="3200" dirty="0"/>
              <a:t>Activate Prior Knowledge</a:t>
            </a:r>
          </a:p>
        </p:txBody>
      </p:sp>
      <p:graphicFrame>
        <p:nvGraphicFramePr>
          <p:cNvPr id="11" name="Table 10"/>
          <p:cNvGraphicFramePr>
            <a:graphicFrameLocks noGrp="1"/>
          </p:cNvGraphicFramePr>
          <p:nvPr>
            <p:extLst>
              <p:ext uri="{D42A27DB-BD31-4B8C-83A1-F6EECF244321}">
                <p14:modId xmlns:p14="http://schemas.microsoft.com/office/powerpoint/2010/main" val="2827591425"/>
              </p:ext>
            </p:extLst>
          </p:nvPr>
        </p:nvGraphicFramePr>
        <p:xfrm>
          <a:off x="9328245" y="244761"/>
          <a:ext cx="2605964" cy="1005840"/>
        </p:xfrm>
        <a:graphic>
          <a:graphicData uri="http://schemas.openxmlformats.org/drawingml/2006/table">
            <a:tbl>
              <a:tblPr firstRow="1" bandRow="1">
                <a:tableStyleId>{93296810-A885-4BE3-A3E7-6D5BEEA58F35}</a:tableStyleId>
              </a:tblPr>
              <a:tblGrid>
                <a:gridCol w="2605964">
                  <a:extLst>
                    <a:ext uri="{9D8B030D-6E8A-4147-A177-3AD203B41FA5}">
                      <a16:colId xmlns="" xmlns:a16="http://schemas.microsoft.com/office/drawing/2014/main" val="20000"/>
                    </a:ext>
                  </a:extLst>
                </a:gridCol>
              </a:tblGrid>
              <a:tr h="353527">
                <a:tc>
                  <a:txBody>
                    <a:bodyPr/>
                    <a:lstStyle/>
                    <a:p>
                      <a:r>
                        <a:rPr lang="en-AU" dirty="0"/>
                        <a:t>CFU</a:t>
                      </a:r>
                    </a:p>
                  </a:txBody>
                  <a:tcPr>
                    <a:solidFill>
                      <a:srgbClr val="00B0F0"/>
                    </a:solidFill>
                  </a:tcPr>
                </a:tc>
                <a:extLst>
                  <a:ext uri="{0D108BD9-81ED-4DB2-BD59-A6C34878D82A}">
                    <a16:rowId xmlns="" xmlns:a16="http://schemas.microsoft.com/office/drawing/2014/main" val="10000"/>
                  </a:ext>
                </a:extLst>
              </a:tr>
              <a:tr h="370840">
                <a:tc>
                  <a:txBody>
                    <a:bodyPr/>
                    <a:lstStyle/>
                    <a:p>
                      <a:r>
                        <a:rPr lang="en-AU" dirty="0"/>
                        <a:t>What are we going to learn?</a:t>
                      </a:r>
                    </a:p>
                  </a:txBody>
                  <a:tcPr>
                    <a:solidFill>
                      <a:schemeClr val="accent1">
                        <a:lumMod val="20000"/>
                        <a:lumOff val="80000"/>
                      </a:schemeClr>
                    </a:solidFill>
                  </a:tcPr>
                </a:tc>
                <a:extLst>
                  <a:ext uri="{0D108BD9-81ED-4DB2-BD59-A6C34878D82A}">
                    <a16:rowId xmlns="" xmlns:a16="http://schemas.microsoft.com/office/drawing/2014/main" val="10001"/>
                  </a:ext>
                </a:extLst>
              </a:tr>
            </a:tbl>
          </a:graphicData>
        </a:graphic>
      </p:graphicFrame>
      <p:sp>
        <p:nvSpPr>
          <p:cNvPr id="5" name="TextBox 4"/>
          <p:cNvSpPr txBox="1"/>
          <p:nvPr/>
        </p:nvSpPr>
        <p:spPr>
          <a:xfrm>
            <a:off x="-1" y="732983"/>
            <a:ext cx="9581073" cy="1384995"/>
          </a:xfrm>
          <a:prstGeom prst="rect">
            <a:avLst/>
          </a:prstGeom>
          <a:noFill/>
        </p:spPr>
        <p:txBody>
          <a:bodyPr wrap="square" rtlCol="0">
            <a:spAutoFit/>
          </a:bodyPr>
          <a:lstStyle/>
          <a:p>
            <a:pPr marL="514350" indent="-514350">
              <a:buFont typeface="+mj-lt"/>
              <a:buAutoNum type="arabicPeriod"/>
            </a:pPr>
            <a:r>
              <a:rPr lang="en-AU" sz="2800" dirty="0" smtClean="0"/>
              <a:t>Define thermal (heat) energy.</a:t>
            </a:r>
          </a:p>
          <a:p>
            <a:pPr marL="514350" indent="-514350">
              <a:buFont typeface="+mj-lt"/>
              <a:buAutoNum type="arabicPeriod"/>
            </a:pPr>
            <a:r>
              <a:rPr lang="en-AU" sz="2800" dirty="0" smtClean="0"/>
              <a:t>Explain </a:t>
            </a:r>
            <a:r>
              <a:rPr lang="en-AU" sz="2800" dirty="0" smtClean="0"/>
              <a:t>thermal </a:t>
            </a:r>
            <a:r>
              <a:rPr lang="en-AU" sz="2800" dirty="0" smtClean="0"/>
              <a:t>equilibrium.</a:t>
            </a:r>
          </a:p>
          <a:p>
            <a:pPr marL="514350" indent="-514350">
              <a:buFont typeface="+mj-lt"/>
              <a:buAutoNum type="arabicPeriod"/>
            </a:pPr>
            <a:r>
              <a:rPr lang="en-AU" sz="2800" dirty="0" smtClean="0"/>
              <a:t>Compare the amount of thermal energy in objects.</a:t>
            </a:r>
          </a:p>
        </p:txBody>
      </p:sp>
      <p:sp>
        <p:nvSpPr>
          <p:cNvPr id="18" name="Rectangle 17"/>
          <p:cNvSpPr/>
          <p:nvPr/>
        </p:nvSpPr>
        <p:spPr>
          <a:xfrm>
            <a:off x="1" y="3207985"/>
            <a:ext cx="6720840" cy="2246769"/>
          </a:xfrm>
          <a:prstGeom prst="rect">
            <a:avLst/>
          </a:prstGeom>
        </p:spPr>
        <p:txBody>
          <a:bodyPr wrap="square">
            <a:spAutoFit/>
          </a:bodyPr>
          <a:lstStyle/>
          <a:p>
            <a:r>
              <a:rPr lang="en-AU" sz="2800" smtClean="0"/>
              <a:t>Many objects contain or produce heat energy.</a:t>
            </a:r>
          </a:p>
          <a:p>
            <a:endParaRPr lang="en-AU" sz="2800"/>
          </a:p>
          <a:p>
            <a:r>
              <a:rPr lang="en-AU" sz="2800" smtClean="0"/>
              <a:t>On your whiteboard, list 5 objects that contain or produce heat.</a:t>
            </a:r>
            <a:endParaRPr lang="en-AU" sz="2800" dirty="0"/>
          </a:p>
        </p:txBody>
      </p:sp>
      <p:pic>
        <p:nvPicPr>
          <p:cNvPr id="2" name="Picture 1"/>
          <p:cNvPicPr>
            <a:picLocks noChangeAspect="1"/>
          </p:cNvPicPr>
          <p:nvPr/>
        </p:nvPicPr>
        <p:blipFill>
          <a:blip r:embed="rId3"/>
          <a:stretch>
            <a:fillRect/>
          </a:stretch>
        </p:blipFill>
        <p:spPr>
          <a:xfrm>
            <a:off x="5838209" y="2623210"/>
            <a:ext cx="6096000" cy="3810000"/>
          </a:xfrm>
          <a:prstGeom prst="rect">
            <a:avLst/>
          </a:prstGeom>
        </p:spPr>
      </p:pic>
    </p:spTree>
    <p:extLst>
      <p:ext uri="{BB962C8B-B14F-4D97-AF65-F5344CB8AC3E}">
        <p14:creationId xmlns:p14="http://schemas.microsoft.com/office/powerpoint/2010/main" val="198104616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xEl>
                                              <p:pRg st="0" end="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5" grpId="0"/>
      <p:bldP spid="18"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148208"/>
            <a:ext cx="4023093" cy="584775"/>
          </a:xfrm>
          <a:prstGeom prst="homePlate">
            <a:avLst/>
          </a:prstGeom>
          <a:solidFill>
            <a:srgbClr val="00B0F0"/>
          </a:solidFill>
        </p:spPr>
        <p:style>
          <a:lnRef idx="0">
            <a:schemeClr val="accent6"/>
          </a:lnRef>
          <a:fillRef idx="3">
            <a:schemeClr val="accent6"/>
          </a:fillRef>
          <a:effectRef idx="3">
            <a:schemeClr val="accent6"/>
          </a:effectRef>
          <a:fontRef idx="minor">
            <a:schemeClr val="lt1"/>
          </a:fontRef>
        </p:style>
        <p:txBody>
          <a:bodyPr wrap="none" rtlCol="0">
            <a:spAutoFit/>
          </a:bodyPr>
          <a:lstStyle/>
          <a:p>
            <a:r>
              <a:rPr lang="en-AU" sz="3200" dirty="0"/>
              <a:t>Concept Development</a:t>
            </a:r>
          </a:p>
        </p:txBody>
      </p:sp>
      <p:sp>
        <p:nvSpPr>
          <p:cNvPr id="2" name="TextBox 1"/>
          <p:cNvSpPr txBox="1"/>
          <p:nvPr/>
        </p:nvSpPr>
        <p:spPr>
          <a:xfrm>
            <a:off x="0" y="732983"/>
            <a:ext cx="9469256" cy="3108543"/>
          </a:xfrm>
          <a:prstGeom prst="rect">
            <a:avLst/>
          </a:prstGeom>
          <a:noFill/>
        </p:spPr>
        <p:txBody>
          <a:bodyPr wrap="square" rtlCol="0">
            <a:spAutoFit/>
          </a:bodyPr>
          <a:lstStyle/>
          <a:p>
            <a:r>
              <a:rPr lang="en-AU" sz="2800" b="1" dirty="0" smtClean="0"/>
              <a:t>Thermal (or heat) Energy</a:t>
            </a:r>
            <a:endParaRPr lang="en-AU" sz="2800" b="1" dirty="0"/>
          </a:p>
          <a:p>
            <a:pPr marL="457200" indent="-457200">
              <a:buFont typeface="Arial" panose="020B0604020202020204" pitchFamily="34" charset="0"/>
              <a:buChar char="•"/>
            </a:pPr>
            <a:r>
              <a:rPr lang="en-AU" sz="2800" dirty="0" smtClean="0"/>
              <a:t>Thermal energy is the energy of moving/vibrating particles.</a:t>
            </a:r>
          </a:p>
          <a:p>
            <a:pPr marL="457200" indent="-457200">
              <a:buFont typeface="Arial" panose="020B0604020202020204" pitchFamily="34" charset="0"/>
              <a:buChar char="•"/>
            </a:pPr>
            <a:r>
              <a:rPr lang="en-AU" sz="2800" dirty="0" smtClean="0"/>
              <a:t>It is related to the temperature of the object.</a:t>
            </a:r>
          </a:p>
          <a:p>
            <a:pPr marL="457200" indent="-457200">
              <a:buFont typeface="Arial" panose="020B0604020202020204" pitchFamily="34" charset="0"/>
              <a:buChar char="•"/>
            </a:pPr>
            <a:r>
              <a:rPr lang="en-AU" sz="2800" dirty="0" smtClean="0"/>
              <a:t>The hotter an object, the more </a:t>
            </a:r>
            <a:r>
              <a:rPr lang="en-AU" sz="2800" dirty="0" smtClean="0"/>
              <a:t>kinetic energy the </a:t>
            </a:r>
            <a:r>
              <a:rPr lang="en-AU" sz="2800" dirty="0" smtClean="0"/>
              <a:t>particles inside the object </a:t>
            </a:r>
            <a:r>
              <a:rPr lang="en-AU" sz="2800" dirty="0" smtClean="0"/>
              <a:t>have, </a:t>
            </a:r>
            <a:r>
              <a:rPr lang="en-AU" sz="2800" dirty="0" smtClean="0"/>
              <a:t>therefore the more thermal energy the object has.</a:t>
            </a:r>
          </a:p>
          <a:p>
            <a:pPr marL="457200" indent="-457200">
              <a:buFont typeface="Arial" panose="020B0604020202020204" pitchFamily="34" charset="0"/>
              <a:buChar char="•"/>
            </a:pPr>
            <a:endParaRPr lang="en-AU" sz="2800" dirty="0" smtClean="0"/>
          </a:p>
        </p:txBody>
      </p:sp>
      <p:graphicFrame>
        <p:nvGraphicFramePr>
          <p:cNvPr id="10" name="Table 9"/>
          <p:cNvGraphicFramePr>
            <a:graphicFrameLocks noGrp="1"/>
          </p:cNvGraphicFramePr>
          <p:nvPr>
            <p:extLst>
              <p:ext uri="{D42A27DB-BD31-4B8C-83A1-F6EECF244321}">
                <p14:modId xmlns:p14="http://schemas.microsoft.com/office/powerpoint/2010/main" val="2321753325"/>
              </p:ext>
            </p:extLst>
          </p:nvPr>
        </p:nvGraphicFramePr>
        <p:xfrm>
          <a:off x="9523075" y="160203"/>
          <a:ext cx="2463077" cy="1005840"/>
        </p:xfrm>
        <a:graphic>
          <a:graphicData uri="http://schemas.openxmlformats.org/drawingml/2006/table">
            <a:tbl>
              <a:tblPr firstRow="1" bandRow="1">
                <a:tableStyleId>{93296810-A885-4BE3-A3E7-6D5BEEA58F35}</a:tableStyleId>
              </a:tblPr>
              <a:tblGrid>
                <a:gridCol w="2463077">
                  <a:extLst>
                    <a:ext uri="{9D8B030D-6E8A-4147-A177-3AD203B41FA5}">
                      <a16:colId xmlns="" xmlns:a16="http://schemas.microsoft.com/office/drawing/2014/main" val="20000"/>
                    </a:ext>
                  </a:extLst>
                </a:gridCol>
              </a:tblGrid>
              <a:tr h="353527">
                <a:tc>
                  <a:txBody>
                    <a:bodyPr/>
                    <a:lstStyle/>
                    <a:p>
                      <a:r>
                        <a:rPr lang="en-AU" dirty="0"/>
                        <a:t>CFU 1</a:t>
                      </a:r>
                    </a:p>
                  </a:txBody>
                  <a:tcPr>
                    <a:solidFill>
                      <a:srgbClr val="00B0F0"/>
                    </a:solidFill>
                  </a:tcPr>
                </a:tc>
                <a:extLst>
                  <a:ext uri="{0D108BD9-81ED-4DB2-BD59-A6C34878D82A}">
                    <a16:rowId xmlns="" xmlns:a16="http://schemas.microsoft.com/office/drawing/2014/main" val="10000"/>
                  </a:ext>
                </a:extLst>
              </a:tr>
              <a:tr h="370840">
                <a:tc>
                  <a:txBody>
                    <a:bodyPr/>
                    <a:lstStyle/>
                    <a:p>
                      <a:r>
                        <a:rPr lang="en-AU" baseline="0" smtClean="0"/>
                        <a:t>What is thermal energy?</a:t>
                      </a:r>
                      <a:endParaRPr lang="en-AU" dirty="0"/>
                    </a:p>
                  </a:txBody>
                  <a:tcPr>
                    <a:solidFill>
                      <a:schemeClr val="accent1">
                        <a:lumMod val="20000"/>
                        <a:lumOff val="80000"/>
                      </a:schemeClr>
                    </a:solidFill>
                  </a:tcPr>
                </a:tc>
                <a:extLst>
                  <a:ext uri="{0D108BD9-81ED-4DB2-BD59-A6C34878D82A}">
                    <a16:rowId xmlns="" xmlns:a16="http://schemas.microsoft.com/office/drawing/2014/main" val="10001"/>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399696420"/>
              </p:ext>
            </p:extLst>
          </p:nvPr>
        </p:nvGraphicFramePr>
        <p:xfrm>
          <a:off x="9523075" y="1363731"/>
          <a:ext cx="2463077" cy="1005840"/>
        </p:xfrm>
        <a:graphic>
          <a:graphicData uri="http://schemas.openxmlformats.org/drawingml/2006/table">
            <a:tbl>
              <a:tblPr firstRow="1" bandRow="1">
                <a:tableStyleId>{93296810-A885-4BE3-A3E7-6D5BEEA58F35}</a:tableStyleId>
              </a:tblPr>
              <a:tblGrid>
                <a:gridCol w="2463077">
                  <a:extLst>
                    <a:ext uri="{9D8B030D-6E8A-4147-A177-3AD203B41FA5}">
                      <a16:colId xmlns="" xmlns:a16="http://schemas.microsoft.com/office/drawing/2014/main" val="20000"/>
                    </a:ext>
                  </a:extLst>
                </a:gridCol>
              </a:tblGrid>
              <a:tr h="353527">
                <a:tc>
                  <a:txBody>
                    <a:bodyPr/>
                    <a:lstStyle/>
                    <a:p>
                      <a:r>
                        <a:rPr lang="en-AU" dirty="0"/>
                        <a:t>CFU </a:t>
                      </a:r>
                      <a:r>
                        <a:rPr lang="en-AU" dirty="0" smtClean="0"/>
                        <a:t>2</a:t>
                      </a:r>
                      <a:endParaRPr lang="en-AU" dirty="0"/>
                    </a:p>
                  </a:txBody>
                  <a:tcPr>
                    <a:solidFill>
                      <a:srgbClr val="00B0F0"/>
                    </a:solidFill>
                  </a:tcPr>
                </a:tc>
                <a:extLst>
                  <a:ext uri="{0D108BD9-81ED-4DB2-BD59-A6C34878D82A}">
                    <a16:rowId xmlns="" xmlns:a16="http://schemas.microsoft.com/office/drawing/2014/main" val="10000"/>
                  </a:ext>
                </a:extLst>
              </a:tr>
              <a:tr h="370840">
                <a:tc>
                  <a:txBody>
                    <a:bodyPr/>
                    <a:lstStyle/>
                    <a:p>
                      <a:r>
                        <a:rPr lang="en-AU" baseline="0" smtClean="0"/>
                        <a:t>How is thermal energy related to temperature?</a:t>
                      </a:r>
                      <a:endParaRPr lang="en-AU" dirty="0"/>
                    </a:p>
                  </a:txBody>
                  <a:tcPr>
                    <a:solidFill>
                      <a:schemeClr val="accent1">
                        <a:lumMod val="20000"/>
                        <a:lumOff val="80000"/>
                      </a:schemeClr>
                    </a:solidFill>
                  </a:tcPr>
                </a:tc>
                <a:extLst>
                  <a:ext uri="{0D108BD9-81ED-4DB2-BD59-A6C34878D82A}">
                    <a16:rowId xmlns="" xmlns:a16="http://schemas.microsoft.com/office/drawing/2014/main" val="10001"/>
                  </a:ext>
                </a:extLst>
              </a:tr>
            </a:tbl>
          </a:graphicData>
        </a:graphic>
      </p:graphicFrame>
      <p:pic>
        <p:nvPicPr>
          <p:cNvPr id="3" name="Picture 2"/>
          <p:cNvPicPr>
            <a:picLocks noChangeAspect="1"/>
          </p:cNvPicPr>
          <p:nvPr/>
        </p:nvPicPr>
        <p:blipFill rotWithShape="1">
          <a:blip r:embed="rId3"/>
          <a:srcRect t="67287"/>
          <a:stretch/>
        </p:blipFill>
        <p:spPr>
          <a:xfrm>
            <a:off x="949841" y="3806456"/>
            <a:ext cx="9144000" cy="2243470"/>
          </a:xfrm>
          <a:prstGeom prst="rect">
            <a:avLst/>
          </a:prstGeom>
        </p:spPr>
      </p:pic>
    </p:spTree>
    <p:extLst>
      <p:ext uri="{BB962C8B-B14F-4D97-AF65-F5344CB8AC3E}">
        <p14:creationId xmlns:p14="http://schemas.microsoft.com/office/powerpoint/2010/main" val="2444974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148208"/>
            <a:ext cx="4023093" cy="584775"/>
          </a:xfrm>
          <a:prstGeom prst="homePlate">
            <a:avLst/>
          </a:prstGeom>
          <a:solidFill>
            <a:srgbClr val="00B0F0"/>
          </a:solidFill>
        </p:spPr>
        <p:style>
          <a:lnRef idx="0">
            <a:schemeClr val="accent6"/>
          </a:lnRef>
          <a:fillRef idx="3">
            <a:schemeClr val="accent6"/>
          </a:fillRef>
          <a:effectRef idx="3">
            <a:schemeClr val="accent6"/>
          </a:effectRef>
          <a:fontRef idx="minor">
            <a:schemeClr val="lt1"/>
          </a:fontRef>
        </p:style>
        <p:txBody>
          <a:bodyPr wrap="none" rtlCol="0">
            <a:spAutoFit/>
          </a:bodyPr>
          <a:lstStyle/>
          <a:p>
            <a:r>
              <a:rPr lang="en-AU" sz="3200" dirty="0"/>
              <a:t>Concept Development</a:t>
            </a:r>
          </a:p>
        </p:txBody>
      </p:sp>
      <p:sp>
        <p:nvSpPr>
          <p:cNvPr id="2" name="TextBox 1"/>
          <p:cNvSpPr txBox="1"/>
          <p:nvPr/>
        </p:nvSpPr>
        <p:spPr>
          <a:xfrm>
            <a:off x="0" y="732983"/>
            <a:ext cx="9469256" cy="3539430"/>
          </a:xfrm>
          <a:prstGeom prst="rect">
            <a:avLst/>
          </a:prstGeom>
          <a:noFill/>
        </p:spPr>
        <p:txBody>
          <a:bodyPr wrap="square" rtlCol="0">
            <a:spAutoFit/>
          </a:bodyPr>
          <a:lstStyle/>
          <a:p>
            <a:r>
              <a:rPr lang="en-AU" sz="2800" b="1" smtClean="0"/>
              <a:t>Thermal (or heat) Energy</a:t>
            </a:r>
            <a:endParaRPr lang="en-AU" sz="2800" b="1" dirty="0"/>
          </a:p>
          <a:p>
            <a:pPr marL="457200" indent="-457200">
              <a:buFont typeface="Arial" panose="020B0604020202020204" pitchFamily="34" charset="0"/>
              <a:buChar char="•"/>
            </a:pPr>
            <a:r>
              <a:rPr lang="en-AU" sz="2800" smtClean="0"/>
              <a:t>When the particles move faster, they collide with more energy and push each other further apart.</a:t>
            </a:r>
          </a:p>
          <a:p>
            <a:pPr marL="457200" indent="-457200">
              <a:buFont typeface="Arial" panose="020B0604020202020204" pitchFamily="34" charset="0"/>
              <a:buChar char="•"/>
            </a:pPr>
            <a:r>
              <a:rPr lang="en-AU" sz="2800" smtClean="0"/>
              <a:t>The particles in the object take up more space, so the object expands.</a:t>
            </a:r>
          </a:p>
          <a:p>
            <a:pPr marL="457200" indent="-457200">
              <a:buFont typeface="Arial" panose="020B0604020202020204" pitchFamily="34" charset="0"/>
              <a:buChar char="•"/>
            </a:pPr>
            <a:r>
              <a:rPr lang="en-AU" sz="2800" smtClean="0"/>
              <a:t>When enough thermal energy is transferred to the object, a change of state may occur.</a:t>
            </a:r>
          </a:p>
          <a:p>
            <a:pPr marL="457200" indent="-457200">
              <a:buFont typeface="Arial" panose="020B0604020202020204" pitchFamily="34" charset="0"/>
              <a:buChar char="•"/>
            </a:pPr>
            <a:endParaRPr lang="en-AU" sz="2800" dirty="0" smtClean="0"/>
          </a:p>
        </p:txBody>
      </p:sp>
      <p:graphicFrame>
        <p:nvGraphicFramePr>
          <p:cNvPr id="10" name="Table 9"/>
          <p:cNvGraphicFramePr>
            <a:graphicFrameLocks noGrp="1"/>
          </p:cNvGraphicFramePr>
          <p:nvPr>
            <p:extLst>
              <p:ext uri="{D42A27DB-BD31-4B8C-83A1-F6EECF244321}">
                <p14:modId xmlns:p14="http://schemas.microsoft.com/office/powerpoint/2010/main" val="3301528196"/>
              </p:ext>
            </p:extLst>
          </p:nvPr>
        </p:nvGraphicFramePr>
        <p:xfrm>
          <a:off x="9523075" y="160203"/>
          <a:ext cx="2463077" cy="1280160"/>
        </p:xfrm>
        <a:graphic>
          <a:graphicData uri="http://schemas.openxmlformats.org/drawingml/2006/table">
            <a:tbl>
              <a:tblPr firstRow="1" bandRow="1">
                <a:tableStyleId>{93296810-A885-4BE3-A3E7-6D5BEEA58F35}</a:tableStyleId>
              </a:tblPr>
              <a:tblGrid>
                <a:gridCol w="2463077">
                  <a:extLst>
                    <a:ext uri="{9D8B030D-6E8A-4147-A177-3AD203B41FA5}">
                      <a16:colId xmlns="" xmlns:a16="http://schemas.microsoft.com/office/drawing/2014/main" val="20000"/>
                    </a:ext>
                  </a:extLst>
                </a:gridCol>
              </a:tblGrid>
              <a:tr h="353527">
                <a:tc>
                  <a:txBody>
                    <a:bodyPr/>
                    <a:lstStyle/>
                    <a:p>
                      <a:r>
                        <a:rPr lang="en-AU" dirty="0"/>
                        <a:t>CFU 1</a:t>
                      </a:r>
                    </a:p>
                  </a:txBody>
                  <a:tcPr>
                    <a:solidFill>
                      <a:srgbClr val="00B0F0"/>
                    </a:solidFill>
                  </a:tcPr>
                </a:tc>
                <a:extLst>
                  <a:ext uri="{0D108BD9-81ED-4DB2-BD59-A6C34878D82A}">
                    <a16:rowId xmlns="" xmlns:a16="http://schemas.microsoft.com/office/drawing/2014/main" val="10000"/>
                  </a:ext>
                </a:extLst>
              </a:tr>
              <a:tr h="370840">
                <a:tc>
                  <a:txBody>
                    <a:bodyPr/>
                    <a:lstStyle/>
                    <a:p>
                      <a:r>
                        <a:rPr lang="en-AU" baseline="0" smtClean="0"/>
                        <a:t>What happens when the particle have more energy?</a:t>
                      </a:r>
                      <a:endParaRPr lang="en-AU" dirty="0"/>
                    </a:p>
                  </a:txBody>
                  <a:tcPr>
                    <a:solidFill>
                      <a:schemeClr val="accent1">
                        <a:lumMod val="20000"/>
                        <a:lumOff val="80000"/>
                      </a:schemeClr>
                    </a:solidFill>
                  </a:tcPr>
                </a:tc>
                <a:extLst>
                  <a:ext uri="{0D108BD9-81ED-4DB2-BD59-A6C34878D82A}">
                    <a16:rowId xmlns="" xmlns:a16="http://schemas.microsoft.com/office/drawing/2014/main" val="10001"/>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15750644"/>
              </p:ext>
            </p:extLst>
          </p:nvPr>
        </p:nvGraphicFramePr>
        <p:xfrm>
          <a:off x="9523075" y="1602567"/>
          <a:ext cx="2463077" cy="1554480"/>
        </p:xfrm>
        <a:graphic>
          <a:graphicData uri="http://schemas.openxmlformats.org/drawingml/2006/table">
            <a:tbl>
              <a:tblPr firstRow="1" bandRow="1">
                <a:tableStyleId>{93296810-A885-4BE3-A3E7-6D5BEEA58F35}</a:tableStyleId>
              </a:tblPr>
              <a:tblGrid>
                <a:gridCol w="2463077">
                  <a:extLst>
                    <a:ext uri="{9D8B030D-6E8A-4147-A177-3AD203B41FA5}">
                      <a16:colId xmlns="" xmlns:a16="http://schemas.microsoft.com/office/drawing/2014/main" val="20000"/>
                    </a:ext>
                  </a:extLst>
                </a:gridCol>
              </a:tblGrid>
              <a:tr h="353527">
                <a:tc>
                  <a:txBody>
                    <a:bodyPr/>
                    <a:lstStyle/>
                    <a:p>
                      <a:r>
                        <a:rPr lang="en-AU" dirty="0"/>
                        <a:t>CFU </a:t>
                      </a:r>
                      <a:r>
                        <a:rPr lang="en-AU" dirty="0" smtClean="0"/>
                        <a:t>2</a:t>
                      </a:r>
                      <a:endParaRPr lang="en-AU" dirty="0"/>
                    </a:p>
                  </a:txBody>
                  <a:tcPr>
                    <a:solidFill>
                      <a:srgbClr val="00B0F0"/>
                    </a:solidFill>
                  </a:tcPr>
                </a:tc>
                <a:extLst>
                  <a:ext uri="{0D108BD9-81ED-4DB2-BD59-A6C34878D82A}">
                    <a16:rowId xmlns="" xmlns:a16="http://schemas.microsoft.com/office/drawing/2014/main" val="10000"/>
                  </a:ext>
                </a:extLst>
              </a:tr>
              <a:tr h="370840">
                <a:tc>
                  <a:txBody>
                    <a:bodyPr/>
                    <a:lstStyle/>
                    <a:p>
                      <a:r>
                        <a:rPr lang="en-AU" baseline="0" smtClean="0"/>
                        <a:t>What happens to the object as a whole if enough energy is applied?</a:t>
                      </a:r>
                      <a:endParaRPr lang="en-AU" dirty="0"/>
                    </a:p>
                  </a:txBody>
                  <a:tcPr>
                    <a:solidFill>
                      <a:schemeClr val="accent1">
                        <a:lumMod val="20000"/>
                        <a:lumOff val="80000"/>
                      </a:schemeClr>
                    </a:solidFill>
                  </a:tcPr>
                </a:tc>
                <a:extLst>
                  <a:ext uri="{0D108BD9-81ED-4DB2-BD59-A6C34878D82A}">
                    <a16:rowId xmlns="" xmlns:a16="http://schemas.microsoft.com/office/drawing/2014/main" val="10001"/>
                  </a:ext>
                </a:extLst>
              </a:tr>
            </a:tbl>
          </a:graphicData>
        </a:graphic>
      </p:graphicFrame>
      <p:pic>
        <p:nvPicPr>
          <p:cNvPr id="3" name="Picture 2"/>
          <p:cNvPicPr>
            <a:picLocks noChangeAspect="1"/>
          </p:cNvPicPr>
          <p:nvPr/>
        </p:nvPicPr>
        <p:blipFill>
          <a:blip r:embed="rId3"/>
          <a:stretch>
            <a:fillRect/>
          </a:stretch>
        </p:blipFill>
        <p:spPr>
          <a:xfrm>
            <a:off x="5293728" y="3372371"/>
            <a:ext cx="6502222" cy="2223211"/>
          </a:xfrm>
          <a:prstGeom prst="rect">
            <a:avLst/>
          </a:prstGeom>
        </p:spPr>
      </p:pic>
      <p:pic>
        <p:nvPicPr>
          <p:cNvPr id="5" name="Picture 4"/>
          <p:cNvPicPr>
            <a:picLocks noChangeAspect="1"/>
          </p:cNvPicPr>
          <p:nvPr/>
        </p:nvPicPr>
        <p:blipFill>
          <a:blip r:embed="rId4"/>
          <a:stretch>
            <a:fillRect/>
          </a:stretch>
        </p:blipFill>
        <p:spPr>
          <a:xfrm>
            <a:off x="92839" y="5344412"/>
            <a:ext cx="6298565" cy="1462620"/>
          </a:xfrm>
          <a:prstGeom prst="rect">
            <a:avLst/>
          </a:prstGeom>
        </p:spPr>
      </p:pic>
    </p:spTree>
    <p:extLst>
      <p:ext uri="{BB962C8B-B14F-4D97-AF65-F5344CB8AC3E}">
        <p14:creationId xmlns:p14="http://schemas.microsoft.com/office/powerpoint/2010/main" val="4077408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148208"/>
            <a:ext cx="4023093" cy="584775"/>
          </a:xfrm>
          <a:prstGeom prst="homePlate">
            <a:avLst/>
          </a:prstGeom>
          <a:solidFill>
            <a:srgbClr val="00B0F0"/>
          </a:solidFill>
        </p:spPr>
        <p:style>
          <a:lnRef idx="0">
            <a:schemeClr val="accent6"/>
          </a:lnRef>
          <a:fillRef idx="3">
            <a:schemeClr val="accent6"/>
          </a:fillRef>
          <a:effectRef idx="3">
            <a:schemeClr val="accent6"/>
          </a:effectRef>
          <a:fontRef idx="minor">
            <a:schemeClr val="lt1"/>
          </a:fontRef>
        </p:style>
        <p:txBody>
          <a:bodyPr wrap="none" rtlCol="0">
            <a:spAutoFit/>
          </a:bodyPr>
          <a:lstStyle/>
          <a:p>
            <a:r>
              <a:rPr lang="en-AU" sz="3200" dirty="0"/>
              <a:t>Concept Development</a:t>
            </a:r>
          </a:p>
        </p:txBody>
      </p:sp>
      <p:sp>
        <p:nvSpPr>
          <p:cNvPr id="2" name="TextBox 1"/>
          <p:cNvSpPr txBox="1"/>
          <p:nvPr/>
        </p:nvSpPr>
        <p:spPr>
          <a:xfrm>
            <a:off x="0" y="732983"/>
            <a:ext cx="9137649" cy="5262979"/>
          </a:xfrm>
          <a:prstGeom prst="rect">
            <a:avLst/>
          </a:prstGeom>
          <a:noFill/>
        </p:spPr>
        <p:txBody>
          <a:bodyPr wrap="square" rtlCol="0">
            <a:spAutoFit/>
          </a:bodyPr>
          <a:lstStyle/>
          <a:p>
            <a:r>
              <a:rPr lang="en-AU" sz="2800" b="1" dirty="0" smtClean="0"/>
              <a:t>Thermal Equilibrium</a:t>
            </a:r>
            <a:endParaRPr lang="en-AU" sz="2800" b="1" dirty="0"/>
          </a:p>
          <a:p>
            <a:pPr marL="457200" indent="-457200">
              <a:buFont typeface="Arial" panose="020B0604020202020204" pitchFamily="34" charset="0"/>
              <a:buChar char="•"/>
            </a:pPr>
            <a:r>
              <a:rPr lang="en-AU" sz="2800" dirty="0" smtClean="0"/>
              <a:t>If you put a hot </a:t>
            </a:r>
            <a:r>
              <a:rPr lang="en-AU" sz="2800" dirty="0" smtClean="0"/>
              <a:t>object into </a:t>
            </a:r>
            <a:r>
              <a:rPr lang="en-AU" sz="2800" dirty="0" smtClean="0"/>
              <a:t>a bucket of cold water</a:t>
            </a:r>
            <a:r>
              <a:rPr lang="en-AU" sz="2800" dirty="0" smtClean="0"/>
              <a:t>, the temperature of both objects changes.</a:t>
            </a:r>
          </a:p>
          <a:p>
            <a:pPr marL="457200" indent="-457200">
              <a:buFont typeface="Arial" panose="020B0604020202020204" pitchFamily="34" charset="0"/>
              <a:buChar char="•"/>
            </a:pPr>
            <a:r>
              <a:rPr lang="en-AU" sz="2800" dirty="0" smtClean="0"/>
              <a:t>Thermal </a:t>
            </a:r>
            <a:r>
              <a:rPr lang="en-AU" sz="2800" dirty="0" smtClean="0"/>
              <a:t>energy will transfer from the </a:t>
            </a:r>
            <a:r>
              <a:rPr lang="en-AU" sz="2800" dirty="0" smtClean="0"/>
              <a:t>object, </a:t>
            </a:r>
            <a:r>
              <a:rPr lang="en-AU" sz="2800" dirty="0" smtClean="0"/>
              <a:t>which is a higher temperature, to the water.</a:t>
            </a:r>
          </a:p>
          <a:p>
            <a:pPr marL="457200" indent="-457200">
              <a:buFont typeface="Arial" panose="020B0604020202020204" pitchFamily="34" charset="0"/>
              <a:buChar char="•"/>
            </a:pPr>
            <a:r>
              <a:rPr lang="en-AU" sz="2800" dirty="0" smtClean="0"/>
              <a:t>The object becomes </a:t>
            </a:r>
            <a:r>
              <a:rPr lang="en-AU" sz="2800" dirty="0" smtClean="0"/>
              <a:t>cooler and the water </a:t>
            </a:r>
            <a:r>
              <a:rPr lang="en-AU" sz="2800" dirty="0" smtClean="0"/>
              <a:t>becomes </a:t>
            </a:r>
            <a:r>
              <a:rPr lang="en-AU" sz="2800" dirty="0" smtClean="0"/>
              <a:t>hotter.</a:t>
            </a:r>
          </a:p>
          <a:p>
            <a:pPr marL="457200" indent="-457200">
              <a:buFont typeface="Arial" panose="020B0604020202020204" pitchFamily="34" charset="0"/>
              <a:buChar char="•"/>
            </a:pPr>
            <a:r>
              <a:rPr lang="en-AU" sz="2800" dirty="0" smtClean="0"/>
              <a:t>Eventually, both objects will reach the same temperature, and the transfer of energy will stop.</a:t>
            </a:r>
          </a:p>
          <a:p>
            <a:pPr marL="457200" indent="-457200">
              <a:buFont typeface="Arial" panose="020B0604020202020204" pitchFamily="34" charset="0"/>
              <a:buChar char="•"/>
            </a:pPr>
            <a:r>
              <a:rPr lang="en-AU" sz="2800" dirty="0" smtClean="0"/>
              <a:t>When thermal energy is balanced </a:t>
            </a:r>
            <a:r>
              <a:rPr lang="en-AU" sz="2800" dirty="0" smtClean="0"/>
              <a:t>with 			     its </a:t>
            </a:r>
            <a:r>
              <a:rPr lang="en-AU" sz="2800" dirty="0" smtClean="0"/>
              <a:t>surroundings, it is called </a:t>
            </a:r>
            <a:r>
              <a:rPr lang="en-AU" sz="2800" dirty="0" smtClean="0"/>
              <a:t>				      </a:t>
            </a:r>
            <a:r>
              <a:rPr lang="en-AU" sz="2800" b="1" dirty="0" smtClean="0"/>
              <a:t>thermal</a:t>
            </a:r>
            <a:r>
              <a:rPr lang="en-AU" sz="2800" b="1" dirty="0" smtClean="0"/>
              <a:t> </a:t>
            </a:r>
            <a:r>
              <a:rPr lang="en-AU" sz="2800" b="1" dirty="0" smtClean="0"/>
              <a:t>equilibrium</a:t>
            </a:r>
            <a:r>
              <a:rPr lang="en-AU" sz="2800" dirty="0" smtClean="0"/>
              <a:t>.</a:t>
            </a:r>
          </a:p>
          <a:p>
            <a:pPr marL="457200" indent="-457200">
              <a:buFont typeface="Arial" panose="020B0604020202020204" pitchFamily="34" charset="0"/>
              <a:buChar char="•"/>
            </a:pPr>
            <a:endParaRPr lang="en-AU" sz="2800" dirty="0" smtClean="0"/>
          </a:p>
        </p:txBody>
      </p:sp>
      <p:graphicFrame>
        <p:nvGraphicFramePr>
          <p:cNvPr id="10" name="Table 9"/>
          <p:cNvGraphicFramePr>
            <a:graphicFrameLocks noGrp="1"/>
          </p:cNvGraphicFramePr>
          <p:nvPr>
            <p:extLst>
              <p:ext uri="{D42A27DB-BD31-4B8C-83A1-F6EECF244321}">
                <p14:modId xmlns:p14="http://schemas.microsoft.com/office/powerpoint/2010/main" val="2097022366"/>
              </p:ext>
            </p:extLst>
          </p:nvPr>
        </p:nvGraphicFramePr>
        <p:xfrm>
          <a:off x="9523075" y="160203"/>
          <a:ext cx="2463077" cy="1280160"/>
        </p:xfrm>
        <a:graphic>
          <a:graphicData uri="http://schemas.openxmlformats.org/drawingml/2006/table">
            <a:tbl>
              <a:tblPr firstRow="1" bandRow="1">
                <a:tableStyleId>{93296810-A885-4BE3-A3E7-6D5BEEA58F35}</a:tableStyleId>
              </a:tblPr>
              <a:tblGrid>
                <a:gridCol w="2463077">
                  <a:extLst>
                    <a:ext uri="{9D8B030D-6E8A-4147-A177-3AD203B41FA5}">
                      <a16:colId xmlns="" xmlns:a16="http://schemas.microsoft.com/office/drawing/2014/main" val="20000"/>
                    </a:ext>
                  </a:extLst>
                </a:gridCol>
              </a:tblGrid>
              <a:tr h="353527">
                <a:tc>
                  <a:txBody>
                    <a:bodyPr/>
                    <a:lstStyle/>
                    <a:p>
                      <a:r>
                        <a:rPr lang="en-AU" dirty="0"/>
                        <a:t>CFU 1</a:t>
                      </a:r>
                    </a:p>
                  </a:txBody>
                  <a:tcPr>
                    <a:solidFill>
                      <a:srgbClr val="00B0F0"/>
                    </a:solidFill>
                  </a:tcPr>
                </a:tc>
                <a:extLst>
                  <a:ext uri="{0D108BD9-81ED-4DB2-BD59-A6C34878D82A}">
                    <a16:rowId xmlns="" xmlns:a16="http://schemas.microsoft.com/office/drawing/2014/main" val="10000"/>
                  </a:ext>
                </a:extLst>
              </a:tr>
              <a:tr h="370840">
                <a:tc>
                  <a:txBody>
                    <a:bodyPr/>
                    <a:lstStyle/>
                    <a:p>
                      <a:r>
                        <a:rPr lang="en-AU" baseline="0" smtClean="0"/>
                        <a:t>What happens when you put a hot object in cold water?</a:t>
                      </a:r>
                      <a:endParaRPr lang="en-AU" dirty="0"/>
                    </a:p>
                  </a:txBody>
                  <a:tcPr>
                    <a:solidFill>
                      <a:schemeClr val="accent1">
                        <a:lumMod val="20000"/>
                        <a:lumOff val="80000"/>
                      </a:schemeClr>
                    </a:solidFill>
                  </a:tcPr>
                </a:tc>
                <a:extLst>
                  <a:ext uri="{0D108BD9-81ED-4DB2-BD59-A6C34878D82A}">
                    <a16:rowId xmlns="" xmlns:a16="http://schemas.microsoft.com/office/drawing/2014/main" val="10001"/>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988067807"/>
              </p:ext>
            </p:extLst>
          </p:nvPr>
        </p:nvGraphicFramePr>
        <p:xfrm>
          <a:off x="9523075" y="1602567"/>
          <a:ext cx="2463077" cy="1005840"/>
        </p:xfrm>
        <a:graphic>
          <a:graphicData uri="http://schemas.openxmlformats.org/drawingml/2006/table">
            <a:tbl>
              <a:tblPr firstRow="1" bandRow="1">
                <a:tableStyleId>{93296810-A885-4BE3-A3E7-6D5BEEA58F35}</a:tableStyleId>
              </a:tblPr>
              <a:tblGrid>
                <a:gridCol w="2463077">
                  <a:extLst>
                    <a:ext uri="{9D8B030D-6E8A-4147-A177-3AD203B41FA5}">
                      <a16:colId xmlns="" xmlns:a16="http://schemas.microsoft.com/office/drawing/2014/main" val="20000"/>
                    </a:ext>
                  </a:extLst>
                </a:gridCol>
              </a:tblGrid>
              <a:tr h="353527">
                <a:tc>
                  <a:txBody>
                    <a:bodyPr/>
                    <a:lstStyle/>
                    <a:p>
                      <a:r>
                        <a:rPr lang="en-AU" dirty="0"/>
                        <a:t>CFU </a:t>
                      </a:r>
                      <a:r>
                        <a:rPr lang="en-AU" dirty="0" smtClean="0"/>
                        <a:t>2</a:t>
                      </a:r>
                      <a:endParaRPr lang="en-AU" dirty="0"/>
                    </a:p>
                  </a:txBody>
                  <a:tcPr>
                    <a:solidFill>
                      <a:srgbClr val="00B0F0"/>
                    </a:solidFill>
                  </a:tcPr>
                </a:tc>
                <a:extLst>
                  <a:ext uri="{0D108BD9-81ED-4DB2-BD59-A6C34878D82A}">
                    <a16:rowId xmlns="" xmlns:a16="http://schemas.microsoft.com/office/drawing/2014/main" val="10000"/>
                  </a:ext>
                </a:extLst>
              </a:tr>
              <a:tr h="370840">
                <a:tc>
                  <a:txBody>
                    <a:bodyPr/>
                    <a:lstStyle/>
                    <a:p>
                      <a:r>
                        <a:rPr lang="en-AU" baseline="0" dirty="0" smtClean="0"/>
                        <a:t>Which way does the heat energy flow?</a:t>
                      </a:r>
                      <a:endParaRPr lang="en-AU" dirty="0"/>
                    </a:p>
                  </a:txBody>
                  <a:tcPr>
                    <a:solidFill>
                      <a:schemeClr val="accent1">
                        <a:lumMod val="20000"/>
                        <a:lumOff val="80000"/>
                      </a:schemeClr>
                    </a:solidFill>
                  </a:tcPr>
                </a:tc>
                <a:extLst>
                  <a:ext uri="{0D108BD9-81ED-4DB2-BD59-A6C34878D82A}">
                    <a16:rowId xmlns="" xmlns:a16="http://schemas.microsoft.com/office/drawing/2014/main" val="10001"/>
                  </a:ext>
                </a:extLst>
              </a:tr>
            </a:tbl>
          </a:graphicData>
        </a:graphic>
      </p:graphicFrame>
      <p:pic>
        <p:nvPicPr>
          <p:cNvPr id="3" name="Picture 2"/>
          <p:cNvPicPr>
            <a:picLocks noChangeAspect="1"/>
          </p:cNvPicPr>
          <p:nvPr/>
        </p:nvPicPr>
        <p:blipFill rotWithShape="1">
          <a:blip r:embed="rId3"/>
          <a:srcRect r="59339" b="5349"/>
          <a:stretch/>
        </p:blipFill>
        <p:spPr>
          <a:xfrm>
            <a:off x="6400801" y="4221904"/>
            <a:ext cx="2200940" cy="2561667"/>
          </a:xfrm>
          <a:prstGeom prst="rect">
            <a:avLst/>
          </a:prstGeom>
        </p:spPr>
      </p:pic>
      <p:graphicFrame>
        <p:nvGraphicFramePr>
          <p:cNvPr id="8" name="Table 7"/>
          <p:cNvGraphicFramePr>
            <a:graphicFrameLocks noGrp="1"/>
          </p:cNvGraphicFramePr>
          <p:nvPr>
            <p:extLst>
              <p:ext uri="{D42A27DB-BD31-4B8C-83A1-F6EECF244321}">
                <p14:modId xmlns:p14="http://schemas.microsoft.com/office/powerpoint/2010/main" val="4221129455"/>
              </p:ext>
            </p:extLst>
          </p:nvPr>
        </p:nvGraphicFramePr>
        <p:xfrm>
          <a:off x="9523075" y="2770611"/>
          <a:ext cx="2463077" cy="1280160"/>
        </p:xfrm>
        <a:graphic>
          <a:graphicData uri="http://schemas.openxmlformats.org/drawingml/2006/table">
            <a:tbl>
              <a:tblPr firstRow="1" bandRow="1">
                <a:tableStyleId>{93296810-A885-4BE3-A3E7-6D5BEEA58F35}</a:tableStyleId>
              </a:tblPr>
              <a:tblGrid>
                <a:gridCol w="2463077">
                  <a:extLst>
                    <a:ext uri="{9D8B030D-6E8A-4147-A177-3AD203B41FA5}">
                      <a16:colId xmlns="" xmlns:a16="http://schemas.microsoft.com/office/drawing/2014/main" val="20000"/>
                    </a:ext>
                  </a:extLst>
                </a:gridCol>
              </a:tblGrid>
              <a:tr h="353527">
                <a:tc>
                  <a:txBody>
                    <a:bodyPr/>
                    <a:lstStyle/>
                    <a:p>
                      <a:r>
                        <a:rPr lang="en-AU" dirty="0"/>
                        <a:t>CFU </a:t>
                      </a:r>
                      <a:r>
                        <a:rPr lang="en-AU" dirty="0" smtClean="0"/>
                        <a:t>3</a:t>
                      </a:r>
                      <a:endParaRPr lang="en-AU" dirty="0"/>
                    </a:p>
                  </a:txBody>
                  <a:tcPr>
                    <a:solidFill>
                      <a:srgbClr val="00B0F0"/>
                    </a:solidFill>
                  </a:tcPr>
                </a:tc>
                <a:extLst>
                  <a:ext uri="{0D108BD9-81ED-4DB2-BD59-A6C34878D82A}">
                    <a16:rowId xmlns="" xmlns:a16="http://schemas.microsoft.com/office/drawing/2014/main" val="10000"/>
                  </a:ext>
                </a:extLst>
              </a:tr>
              <a:tr h="370840">
                <a:tc>
                  <a:txBody>
                    <a:bodyPr/>
                    <a:lstStyle/>
                    <a:p>
                      <a:r>
                        <a:rPr lang="en-AU" baseline="0" dirty="0" smtClean="0"/>
                        <a:t>What is meant by the phrase </a:t>
                      </a:r>
                      <a:r>
                        <a:rPr lang="en-AU" b="1" baseline="0" dirty="0" smtClean="0"/>
                        <a:t>thermal equilibrium</a:t>
                      </a:r>
                      <a:r>
                        <a:rPr lang="en-AU" baseline="0" dirty="0" smtClean="0"/>
                        <a:t>?</a:t>
                      </a:r>
                      <a:endParaRPr lang="en-AU" dirty="0"/>
                    </a:p>
                  </a:txBody>
                  <a:tcPr>
                    <a:solidFill>
                      <a:schemeClr val="accent1">
                        <a:lumMod val="20000"/>
                        <a:lumOff val="80000"/>
                      </a:schemeClr>
                    </a:solidFill>
                  </a:tcPr>
                </a:tc>
                <a:extLst>
                  <a:ext uri="{0D108BD9-81ED-4DB2-BD59-A6C34878D82A}">
                    <a16:rowId xmlns="" xmlns:a16="http://schemas.microsoft.com/office/drawing/2014/main" val="10001"/>
                  </a:ext>
                </a:extLst>
              </a:tr>
            </a:tbl>
          </a:graphicData>
        </a:graphic>
      </p:graphicFrame>
      <p:pic>
        <p:nvPicPr>
          <p:cNvPr id="9" name="Picture 8"/>
          <p:cNvPicPr>
            <a:picLocks noChangeAspect="1"/>
          </p:cNvPicPr>
          <p:nvPr/>
        </p:nvPicPr>
        <p:blipFill rotWithShape="1">
          <a:blip r:embed="rId3"/>
          <a:srcRect l="40694" r="28171" b="5349"/>
          <a:stretch/>
        </p:blipFill>
        <p:spPr>
          <a:xfrm>
            <a:off x="8601741" y="4221904"/>
            <a:ext cx="1685260" cy="2561667"/>
          </a:xfrm>
          <a:prstGeom prst="rect">
            <a:avLst/>
          </a:prstGeom>
        </p:spPr>
      </p:pic>
      <p:pic>
        <p:nvPicPr>
          <p:cNvPr id="11" name="Picture 10"/>
          <p:cNvPicPr>
            <a:picLocks noChangeAspect="1"/>
          </p:cNvPicPr>
          <p:nvPr/>
        </p:nvPicPr>
        <p:blipFill rotWithShape="1">
          <a:blip r:embed="rId3"/>
          <a:srcRect l="71861" b="5349"/>
          <a:stretch/>
        </p:blipFill>
        <p:spPr>
          <a:xfrm>
            <a:off x="10287001" y="4221904"/>
            <a:ext cx="1523113" cy="2561667"/>
          </a:xfrm>
          <a:prstGeom prst="rect">
            <a:avLst/>
          </a:prstGeom>
        </p:spPr>
      </p:pic>
    </p:spTree>
    <p:extLst>
      <p:ext uri="{BB962C8B-B14F-4D97-AF65-F5344CB8AC3E}">
        <p14:creationId xmlns:p14="http://schemas.microsoft.com/office/powerpoint/2010/main" val="794158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148208"/>
            <a:ext cx="6086422" cy="584775"/>
          </a:xfrm>
          <a:prstGeom prst="homePlate">
            <a:avLst/>
          </a:prstGeom>
          <a:solidFill>
            <a:srgbClr val="00B0F0"/>
          </a:solidFill>
        </p:spPr>
        <p:style>
          <a:lnRef idx="0">
            <a:schemeClr val="accent6"/>
          </a:lnRef>
          <a:fillRef idx="3">
            <a:schemeClr val="accent6"/>
          </a:fillRef>
          <a:effectRef idx="3">
            <a:schemeClr val="accent6"/>
          </a:effectRef>
          <a:fontRef idx="minor">
            <a:schemeClr val="lt1"/>
          </a:fontRef>
        </p:style>
        <p:txBody>
          <a:bodyPr wrap="none" rtlCol="0">
            <a:spAutoFit/>
          </a:bodyPr>
          <a:lstStyle/>
          <a:p>
            <a:r>
              <a:rPr lang="en-AU" sz="3200" dirty="0" smtClean="0"/>
              <a:t>Skill Development/Guided Practice</a:t>
            </a:r>
            <a:endParaRPr lang="en-AU" sz="3200" dirty="0"/>
          </a:p>
        </p:txBody>
      </p:sp>
      <p:sp>
        <p:nvSpPr>
          <p:cNvPr id="10" name="Title 1"/>
          <p:cNvSpPr txBox="1">
            <a:spLocks/>
          </p:cNvSpPr>
          <p:nvPr/>
        </p:nvSpPr>
        <p:spPr>
          <a:xfrm>
            <a:off x="91243" y="2783879"/>
            <a:ext cx="5137528" cy="2452656"/>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1200"/>
              </a:spcAft>
            </a:pPr>
            <a:r>
              <a:rPr lang="en-AU" sz="2800" dirty="0" smtClean="0">
                <a:solidFill>
                  <a:srgbClr val="00B0F0"/>
                </a:solidFill>
                <a:latin typeface="+mn-lt"/>
              </a:rPr>
              <a:t>The soup has higher thermal energy and will transfer heat to the spoon.  </a:t>
            </a:r>
          </a:p>
          <a:p>
            <a:pPr>
              <a:spcAft>
                <a:spcPts val="1200"/>
              </a:spcAft>
            </a:pPr>
            <a:r>
              <a:rPr lang="en-AU" sz="2800" dirty="0">
                <a:solidFill>
                  <a:srgbClr val="00B0F0"/>
                </a:solidFill>
                <a:latin typeface="+mn-lt"/>
              </a:rPr>
              <a:t>The </a:t>
            </a:r>
            <a:r>
              <a:rPr lang="en-AU" sz="2800" dirty="0" smtClean="0">
                <a:solidFill>
                  <a:srgbClr val="00B0F0"/>
                </a:solidFill>
                <a:latin typeface="+mn-lt"/>
              </a:rPr>
              <a:t>spoon gains </a:t>
            </a:r>
            <a:r>
              <a:rPr lang="en-AU" sz="2800" dirty="0">
                <a:solidFill>
                  <a:srgbClr val="00B0F0"/>
                </a:solidFill>
                <a:latin typeface="+mn-lt"/>
              </a:rPr>
              <a:t>heat from the </a:t>
            </a:r>
            <a:r>
              <a:rPr lang="en-AU" sz="2800" dirty="0" smtClean="0">
                <a:solidFill>
                  <a:srgbClr val="00B0F0"/>
                </a:solidFill>
                <a:latin typeface="+mn-lt"/>
              </a:rPr>
              <a:t>soup until </a:t>
            </a:r>
            <a:r>
              <a:rPr lang="en-AU" sz="2800" dirty="0">
                <a:solidFill>
                  <a:srgbClr val="00B0F0"/>
                </a:solidFill>
                <a:latin typeface="+mn-lt"/>
              </a:rPr>
              <a:t>they are the same temperature.</a:t>
            </a:r>
            <a:endParaRPr lang="en-AU" sz="2800" dirty="0">
              <a:solidFill>
                <a:srgbClr val="00B0F0"/>
              </a:solidFill>
              <a:latin typeface="+mn-lt"/>
              <a:sym typeface="Wingdings" panose="05000000000000000000" pitchFamily="2" charset="2"/>
            </a:endParaRPr>
          </a:p>
        </p:txBody>
      </p:sp>
      <p:graphicFrame>
        <p:nvGraphicFramePr>
          <p:cNvPr id="13" name="Table 12"/>
          <p:cNvGraphicFramePr>
            <a:graphicFrameLocks noGrp="1"/>
          </p:cNvGraphicFramePr>
          <p:nvPr>
            <p:extLst>
              <p:ext uri="{D42A27DB-BD31-4B8C-83A1-F6EECF244321}">
                <p14:modId xmlns:p14="http://schemas.microsoft.com/office/powerpoint/2010/main" val="3055252918"/>
              </p:ext>
            </p:extLst>
          </p:nvPr>
        </p:nvGraphicFramePr>
        <p:xfrm>
          <a:off x="1243" y="830358"/>
          <a:ext cx="5554269" cy="1767840"/>
        </p:xfrm>
        <a:graphic>
          <a:graphicData uri="http://schemas.openxmlformats.org/drawingml/2006/table">
            <a:tbl>
              <a:tblPr firstRow="1" bandRow="1">
                <a:tableStyleId>{F5AB1C69-6EDB-4FF4-983F-18BD219EF322}</a:tableStyleId>
              </a:tblPr>
              <a:tblGrid>
                <a:gridCol w="5554269">
                  <a:extLst>
                    <a:ext uri="{9D8B030D-6E8A-4147-A177-3AD203B41FA5}">
                      <a16:colId xmlns="" xmlns:a16="http://schemas.microsoft.com/office/drawing/2014/main" val="20000"/>
                    </a:ext>
                  </a:extLst>
                </a:gridCol>
              </a:tblGrid>
              <a:tr h="402942">
                <a:tc>
                  <a:txBody>
                    <a:bodyPr/>
                    <a:lstStyle/>
                    <a:p>
                      <a:r>
                        <a:rPr lang="en-AU" sz="2400" smtClean="0"/>
                        <a:t>Describing Heat Transfer</a:t>
                      </a:r>
                      <a:endParaRPr lang="en-AU" sz="2000" dirty="0"/>
                    </a:p>
                  </a:txBody>
                  <a:tcPr>
                    <a:solidFill>
                      <a:srgbClr val="00B0F0"/>
                    </a:solidFill>
                  </a:tcPr>
                </a:tc>
                <a:extLst>
                  <a:ext uri="{0D108BD9-81ED-4DB2-BD59-A6C34878D82A}">
                    <a16:rowId xmlns="" xmlns:a16="http://schemas.microsoft.com/office/drawing/2014/main" val="10000"/>
                  </a:ext>
                </a:extLst>
              </a:tr>
              <a:tr h="1052462">
                <a:tc>
                  <a:txBody>
                    <a:bodyPr/>
                    <a:lstStyle/>
                    <a:p>
                      <a:pPr marL="457200" indent="-457200">
                        <a:buFont typeface="+mj-lt"/>
                        <a:buAutoNum type="arabicPeriod"/>
                      </a:pPr>
                      <a:r>
                        <a:rPr lang="en-AU" sz="2000" b="0" baseline="0" smtClean="0"/>
                        <a:t>Identify the object with higher thermal energy.</a:t>
                      </a:r>
                      <a:endParaRPr lang="en-AU" sz="2000" b="0" baseline="0" dirty="0" smtClean="0"/>
                    </a:p>
                    <a:p>
                      <a:pPr marL="457200" indent="-457200">
                        <a:buFont typeface="+mj-lt"/>
                        <a:buAutoNum type="arabicPeriod"/>
                      </a:pPr>
                      <a:r>
                        <a:rPr lang="en-AU" sz="2000" b="0" baseline="0" smtClean="0"/>
                        <a:t>State the direction of energy transfer.</a:t>
                      </a:r>
                      <a:endParaRPr lang="en-AU" sz="2000" b="0" baseline="0" dirty="0" smtClean="0"/>
                    </a:p>
                    <a:p>
                      <a:pPr marL="457200" indent="-457200">
                        <a:buFont typeface="+mj-lt"/>
                        <a:buAutoNum type="arabicPeriod"/>
                      </a:pPr>
                      <a:r>
                        <a:rPr lang="en-AU" sz="2000" b="0" baseline="0" smtClean="0"/>
                        <a:t>Describe what will happen to the temperature of the objects.</a:t>
                      </a:r>
                      <a:endParaRPr lang="en-AU" sz="2000" b="0" baseline="0" dirty="0" smtClean="0"/>
                    </a:p>
                  </a:txBody>
                  <a:tcPr>
                    <a:solidFill>
                      <a:schemeClr val="accent1">
                        <a:lumMod val="20000"/>
                        <a:lumOff val="80000"/>
                      </a:schemeClr>
                    </a:solidFill>
                  </a:tcPr>
                </a:tc>
                <a:extLst>
                  <a:ext uri="{0D108BD9-81ED-4DB2-BD59-A6C34878D82A}">
                    <a16:rowId xmlns="" xmlns:a16="http://schemas.microsoft.com/office/drawing/2014/main" val="10001"/>
                  </a:ext>
                </a:extLst>
              </a:tr>
            </a:tbl>
          </a:graphicData>
        </a:graphic>
      </p:graphicFrame>
      <p:graphicFrame>
        <p:nvGraphicFramePr>
          <p:cNvPr id="18" name="Table 17"/>
          <p:cNvGraphicFramePr>
            <a:graphicFrameLocks noGrp="1"/>
          </p:cNvGraphicFramePr>
          <p:nvPr>
            <p:extLst>
              <p:ext uri="{D42A27DB-BD31-4B8C-83A1-F6EECF244321}">
                <p14:modId xmlns:p14="http://schemas.microsoft.com/office/powerpoint/2010/main" val="490587795"/>
              </p:ext>
            </p:extLst>
          </p:nvPr>
        </p:nvGraphicFramePr>
        <p:xfrm>
          <a:off x="9523075" y="160203"/>
          <a:ext cx="2463077" cy="1005840"/>
        </p:xfrm>
        <a:graphic>
          <a:graphicData uri="http://schemas.openxmlformats.org/drawingml/2006/table">
            <a:tbl>
              <a:tblPr firstRow="1" bandRow="1">
                <a:tableStyleId>{93296810-A885-4BE3-A3E7-6D5BEEA58F35}</a:tableStyleId>
              </a:tblPr>
              <a:tblGrid>
                <a:gridCol w="2463077">
                  <a:extLst>
                    <a:ext uri="{9D8B030D-6E8A-4147-A177-3AD203B41FA5}">
                      <a16:colId xmlns="" xmlns:a16="http://schemas.microsoft.com/office/drawing/2014/main" val="20000"/>
                    </a:ext>
                  </a:extLst>
                </a:gridCol>
              </a:tblGrid>
              <a:tr h="353527">
                <a:tc>
                  <a:txBody>
                    <a:bodyPr/>
                    <a:lstStyle/>
                    <a:p>
                      <a:r>
                        <a:rPr lang="en-AU" dirty="0"/>
                        <a:t>CFU 1</a:t>
                      </a:r>
                    </a:p>
                  </a:txBody>
                  <a:tcPr>
                    <a:solidFill>
                      <a:srgbClr val="00B0F0"/>
                    </a:solidFill>
                  </a:tcPr>
                </a:tc>
                <a:extLst>
                  <a:ext uri="{0D108BD9-81ED-4DB2-BD59-A6C34878D82A}">
                    <a16:rowId xmlns="" xmlns:a16="http://schemas.microsoft.com/office/drawing/2014/main" val="10000"/>
                  </a:ext>
                </a:extLst>
              </a:tr>
              <a:tr h="370840">
                <a:tc>
                  <a:txBody>
                    <a:bodyPr/>
                    <a:lstStyle/>
                    <a:p>
                      <a:r>
                        <a:rPr lang="en-AU" smtClean="0"/>
                        <a:t>Which object</a:t>
                      </a:r>
                      <a:r>
                        <a:rPr lang="en-AU" baseline="0" smtClean="0"/>
                        <a:t> has higher thermal energy?</a:t>
                      </a:r>
                      <a:endParaRPr lang="en-AU" dirty="0"/>
                    </a:p>
                  </a:txBody>
                  <a:tcPr>
                    <a:solidFill>
                      <a:schemeClr val="accent1">
                        <a:lumMod val="20000"/>
                        <a:lumOff val="80000"/>
                      </a:schemeClr>
                    </a:solidFill>
                  </a:tcPr>
                </a:tc>
                <a:extLst>
                  <a:ext uri="{0D108BD9-81ED-4DB2-BD59-A6C34878D82A}">
                    <a16:rowId xmlns="" xmlns:a16="http://schemas.microsoft.com/office/drawing/2014/main" val="10001"/>
                  </a:ext>
                </a:extLst>
              </a:tr>
            </a:tbl>
          </a:graphicData>
        </a:graphic>
      </p:graphicFrame>
      <p:graphicFrame>
        <p:nvGraphicFramePr>
          <p:cNvPr id="19" name="Table 18"/>
          <p:cNvGraphicFramePr>
            <a:graphicFrameLocks noGrp="1"/>
          </p:cNvGraphicFramePr>
          <p:nvPr>
            <p:extLst>
              <p:ext uri="{D42A27DB-BD31-4B8C-83A1-F6EECF244321}">
                <p14:modId xmlns:p14="http://schemas.microsoft.com/office/powerpoint/2010/main" val="1203159151"/>
              </p:ext>
            </p:extLst>
          </p:nvPr>
        </p:nvGraphicFramePr>
        <p:xfrm>
          <a:off x="9523074" y="1472041"/>
          <a:ext cx="2463077" cy="1005840"/>
        </p:xfrm>
        <a:graphic>
          <a:graphicData uri="http://schemas.openxmlformats.org/drawingml/2006/table">
            <a:tbl>
              <a:tblPr firstRow="1" bandRow="1">
                <a:tableStyleId>{93296810-A885-4BE3-A3E7-6D5BEEA58F35}</a:tableStyleId>
              </a:tblPr>
              <a:tblGrid>
                <a:gridCol w="2463077">
                  <a:extLst>
                    <a:ext uri="{9D8B030D-6E8A-4147-A177-3AD203B41FA5}">
                      <a16:colId xmlns="" xmlns:a16="http://schemas.microsoft.com/office/drawing/2014/main" val="20000"/>
                    </a:ext>
                  </a:extLst>
                </a:gridCol>
              </a:tblGrid>
              <a:tr h="353527">
                <a:tc>
                  <a:txBody>
                    <a:bodyPr/>
                    <a:lstStyle/>
                    <a:p>
                      <a:r>
                        <a:rPr lang="en-AU" dirty="0"/>
                        <a:t>CFU </a:t>
                      </a:r>
                      <a:r>
                        <a:rPr lang="en-AU" dirty="0" smtClean="0"/>
                        <a:t>2</a:t>
                      </a:r>
                      <a:endParaRPr lang="en-AU" dirty="0"/>
                    </a:p>
                  </a:txBody>
                  <a:tcPr>
                    <a:solidFill>
                      <a:srgbClr val="00B0F0"/>
                    </a:solidFill>
                  </a:tcPr>
                </a:tc>
                <a:extLst>
                  <a:ext uri="{0D108BD9-81ED-4DB2-BD59-A6C34878D82A}">
                    <a16:rowId xmlns="" xmlns:a16="http://schemas.microsoft.com/office/drawing/2014/main" val="10000"/>
                  </a:ext>
                </a:extLst>
              </a:tr>
              <a:tr h="370840">
                <a:tc>
                  <a:txBody>
                    <a:bodyPr/>
                    <a:lstStyle/>
                    <a:p>
                      <a:r>
                        <a:rPr lang="en-AU" smtClean="0"/>
                        <a:t>Which way will energy be transferred</a:t>
                      </a:r>
                      <a:r>
                        <a:rPr lang="en-AU" baseline="0" smtClean="0"/>
                        <a:t>?</a:t>
                      </a:r>
                      <a:endParaRPr lang="en-AU" dirty="0"/>
                    </a:p>
                  </a:txBody>
                  <a:tcPr>
                    <a:solidFill>
                      <a:schemeClr val="accent1">
                        <a:lumMod val="20000"/>
                        <a:lumOff val="80000"/>
                      </a:schemeClr>
                    </a:solidFill>
                  </a:tcPr>
                </a:tc>
                <a:extLst>
                  <a:ext uri="{0D108BD9-81ED-4DB2-BD59-A6C34878D82A}">
                    <a16:rowId xmlns="" xmlns:a16="http://schemas.microsoft.com/office/drawing/2014/main" val="10001"/>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2098367771"/>
              </p:ext>
            </p:extLst>
          </p:nvPr>
        </p:nvGraphicFramePr>
        <p:xfrm>
          <a:off x="9530673" y="2783879"/>
          <a:ext cx="2463077" cy="1280160"/>
        </p:xfrm>
        <a:graphic>
          <a:graphicData uri="http://schemas.openxmlformats.org/drawingml/2006/table">
            <a:tbl>
              <a:tblPr firstRow="1" bandRow="1">
                <a:tableStyleId>{93296810-A885-4BE3-A3E7-6D5BEEA58F35}</a:tableStyleId>
              </a:tblPr>
              <a:tblGrid>
                <a:gridCol w="2463077">
                  <a:extLst>
                    <a:ext uri="{9D8B030D-6E8A-4147-A177-3AD203B41FA5}">
                      <a16:colId xmlns="" xmlns:a16="http://schemas.microsoft.com/office/drawing/2014/main" val="20000"/>
                    </a:ext>
                  </a:extLst>
                </a:gridCol>
              </a:tblGrid>
              <a:tr h="353527">
                <a:tc>
                  <a:txBody>
                    <a:bodyPr/>
                    <a:lstStyle/>
                    <a:p>
                      <a:r>
                        <a:rPr lang="en-AU" dirty="0"/>
                        <a:t>CFU </a:t>
                      </a:r>
                      <a:r>
                        <a:rPr lang="en-AU" dirty="0" smtClean="0"/>
                        <a:t>3</a:t>
                      </a:r>
                      <a:endParaRPr lang="en-AU" dirty="0"/>
                    </a:p>
                  </a:txBody>
                  <a:tcPr>
                    <a:solidFill>
                      <a:srgbClr val="00B0F0"/>
                    </a:solidFill>
                  </a:tcPr>
                </a:tc>
                <a:extLst>
                  <a:ext uri="{0D108BD9-81ED-4DB2-BD59-A6C34878D82A}">
                    <a16:rowId xmlns="" xmlns:a16="http://schemas.microsoft.com/office/drawing/2014/main" val="10000"/>
                  </a:ext>
                </a:extLst>
              </a:tr>
              <a:tr h="370840">
                <a:tc>
                  <a:txBody>
                    <a:bodyPr/>
                    <a:lstStyle/>
                    <a:p>
                      <a:r>
                        <a:rPr lang="en-AU" smtClean="0"/>
                        <a:t>What will happen to</a:t>
                      </a:r>
                      <a:r>
                        <a:rPr lang="en-AU" baseline="0" smtClean="0"/>
                        <a:t> the temperatures of the objects?</a:t>
                      </a:r>
                      <a:endParaRPr lang="en-AU" dirty="0"/>
                    </a:p>
                  </a:txBody>
                  <a:tcPr>
                    <a:solidFill>
                      <a:schemeClr val="accent1">
                        <a:lumMod val="20000"/>
                        <a:lumOff val="80000"/>
                      </a:schemeClr>
                    </a:solidFill>
                  </a:tcPr>
                </a:tc>
                <a:extLst>
                  <a:ext uri="{0D108BD9-81ED-4DB2-BD59-A6C34878D82A}">
                    <a16:rowId xmlns="" xmlns:a16="http://schemas.microsoft.com/office/drawing/2014/main" val="10001"/>
                  </a:ext>
                </a:extLst>
              </a:tr>
            </a:tbl>
          </a:graphicData>
        </a:graphic>
      </p:graphicFrame>
      <p:sp>
        <p:nvSpPr>
          <p:cNvPr id="22" name="Title 1"/>
          <p:cNvSpPr txBox="1">
            <a:spLocks/>
          </p:cNvSpPr>
          <p:nvPr/>
        </p:nvSpPr>
        <p:spPr>
          <a:xfrm>
            <a:off x="5698145" y="830358"/>
            <a:ext cx="3732934" cy="2354093"/>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1200"/>
              </a:spcAft>
            </a:pPr>
            <a:r>
              <a:rPr lang="en-AU" sz="2800" smtClean="0">
                <a:latin typeface="+mn-lt"/>
              </a:rPr>
              <a:t>You place a spoon in hot bowl of soup.</a:t>
            </a:r>
            <a:endParaRPr lang="en-AU" sz="2800" dirty="0">
              <a:latin typeface="+mn-lt"/>
              <a:sym typeface="Wingdings" panose="05000000000000000000" pitchFamily="2" charset="2"/>
            </a:endParaRPr>
          </a:p>
        </p:txBody>
      </p:sp>
      <p:pic>
        <p:nvPicPr>
          <p:cNvPr id="3" name="Picture 2"/>
          <p:cNvPicPr>
            <a:picLocks noChangeAspect="1"/>
          </p:cNvPicPr>
          <p:nvPr/>
        </p:nvPicPr>
        <p:blipFill>
          <a:blip r:embed="rId3"/>
          <a:stretch>
            <a:fillRect/>
          </a:stretch>
        </p:blipFill>
        <p:spPr>
          <a:xfrm>
            <a:off x="5328365" y="3184451"/>
            <a:ext cx="3737923" cy="2491949"/>
          </a:xfrm>
          <a:prstGeom prst="rect">
            <a:avLst/>
          </a:prstGeom>
        </p:spPr>
      </p:pic>
    </p:spTree>
    <p:extLst>
      <p:ext uri="{BB962C8B-B14F-4D97-AF65-F5344CB8AC3E}">
        <p14:creationId xmlns:p14="http://schemas.microsoft.com/office/powerpoint/2010/main" val="2676266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0">
                                            <p:txEl>
                                              <p:charRg st="74" end="14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P spid="22"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148208"/>
            <a:ext cx="6086422" cy="584775"/>
          </a:xfrm>
          <a:prstGeom prst="homePlate">
            <a:avLst/>
          </a:prstGeom>
          <a:solidFill>
            <a:srgbClr val="00B0F0"/>
          </a:solidFill>
        </p:spPr>
        <p:style>
          <a:lnRef idx="0">
            <a:schemeClr val="accent6"/>
          </a:lnRef>
          <a:fillRef idx="3">
            <a:schemeClr val="accent6"/>
          </a:fillRef>
          <a:effectRef idx="3">
            <a:schemeClr val="accent6"/>
          </a:effectRef>
          <a:fontRef idx="minor">
            <a:schemeClr val="lt1"/>
          </a:fontRef>
        </p:style>
        <p:txBody>
          <a:bodyPr wrap="none" rtlCol="0">
            <a:spAutoFit/>
          </a:bodyPr>
          <a:lstStyle/>
          <a:p>
            <a:r>
              <a:rPr lang="en-AU" sz="3200" dirty="0" smtClean="0"/>
              <a:t>Skill Development/Guided Practice</a:t>
            </a:r>
            <a:endParaRPr lang="en-AU" sz="3200" dirty="0"/>
          </a:p>
        </p:txBody>
      </p:sp>
      <p:sp>
        <p:nvSpPr>
          <p:cNvPr id="10" name="Title 1"/>
          <p:cNvSpPr txBox="1">
            <a:spLocks/>
          </p:cNvSpPr>
          <p:nvPr/>
        </p:nvSpPr>
        <p:spPr>
          <a:xfrm>
            <a:off x="91243" y="2783879"/>
            <a:ext cx="5137528" cy="2452656"/>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1200"/>
              </a:spcAft>
            </a:pPr>
            <a:r>
              <a:rPr lang="en-AU" sz="2800" dirty="0" smtClean="0">
                <a:solidFill>
                  <a:srgbClr val="00B0F0"/>
                </a:solidFill>
                <a:latin typeface="+mn-lt"/>
              </a:rPr>
              <a:t>The soup has higher thermal energy and will transfer heat to the air.  </a:t>
            </a:r>
          </a:p>
          <a:p>
            <a:pPr>
              <a:spcAft>
                <a:spcPts val="1200"/>
              </a:spcAft>
            </a:pPr>
            <a:r>
              <a:rPr lang="en-AU" sz="2800" dirty="0" smtClean="0">
                <a:solidFill>
                  <a:srgbClr val="00B0F0"/>
                </a:solidFill>
                <a:latin typeface="+mn-lt"/>
              </a:rPr>
              <a:t>The soup loses heat to the air until they are the same temperature.</a:t>
            </a:r>
            <a:endParaRPr lang="en-AU" sz="2800" dirty="0">
              <a:solidFill>
                <a:srgbClr val="00B0F0"/>
              </a:solidFill>
              <a:latin typeface="+mn-lt"/>
              <a:sym typeface="Wingdings" panose="05000000000000000000" pitchFamily="2" charset="2"/>
            </a:endParaRPr>
          </a:p>
        </p:txBody>
      </p:sp>
      <p:graphicFrame>
        <p:nvGraphicFramePr>
          <p:cNvPr id="13" name="Table 12"/>
          <p:cNvGraphicFramePr>
            <a:graphicFrameLocks noGrp="1"/>
          </p:cNvGraphicFramePr>
          <p:nvPr>
            <p:extLst>
              <p:ext uri="{D42A27DB-BD31-4B8C-83A1-F6EECF244321}">
                <p14:modId xmlns:p14="http://schemas.microsoft.com/office/powerpoint/2010/main" val="3055252918"/>
              </p:ext>
            </p:extLst>
          </p:nvPr>
        </p:nvGraphicFramePr>
        <p:xfrm>
          <a:off x="1243" y="830358"/>
          <a:ext cx="5554269" cy="1767840"/>
        </p:xfrm>
        <a:graphic>
          <a:graphicData uri="http://schemas.openxmlformats.org/drawingml/2006/table">
            <a:tbl>
              <a:tblPr firstRow="1" bandRow="1">
                <a:tableStyleId>{F5AB1C69-6EDB-4FF4-983F-18BD219EF322}</a:tableStyleId>
              </a:tblPr>
              <a:tblGrid>
                <a:gridCol w="5554269">
                  <a:extLst>
                    <a:ext uri="{9D8B030D-6E8A-4147-A177-3AD203B41FA5}">
                      <a16:colId xmlns="" xmlns:a16="http://schemas.microsoft.com/office/drawing/2014/main" val="20000"/>
                    </a:ext>
                  </a:extLst>
                </a:gridCol>
              </a:tblGrid>
              <a:tr h="402942">
                <a:tc>
                  <a:txBody>
                    <a:bodyPr/>
                    <a:lstStyle/>
                    <a:p>
                      <a:r>
                        <a:rPr lang="en-AU" sz="2400" smtClean="0"/>
                        <a:t>Describing Heat Transfer</a:t>
                      </a:r>
                      <a:endParaRPr lang="en-AU" sz="2000" dirty="0"/>
                    </a:p>
                  </a:txBody>
                  <a:tcPr>
                    <a:solidFill>
                      <a:srgbClr val="00B0F0"/>
                    </a:solidFill>
                  </a:tcPr>
                </a:tc>
                <a:extLst>
                  <a:ext uri="{0D108BD9-81ED-4DB2-BD59-A6C34878D82A}">
                    <a16:rowId xmlns="" xmlns:a16="http://schemas.microsoft.com/office/drawing/2014/main" val="10000"/>
                  </a:ext>
                </a:extLst>
              </a:tr>
              <a:tr h="1052462">
                <a:tc>
                  <a:txBody>
                    <a:bodyPr/>
                    <a:lstStyle/>
                    <a:p>
                      <a:pPr marL="457200" indent="-457200">
                        <a:buFont typeface="+mj-lt"/>
                        <a:buAutoNum type="arabicPeriod"/>
                      </a:pPr>
                      <a:r>
                        <a:rPr lang="en-AU" sz="2000" b="0" baseline="0" smtClean="0"/>
                        <a:t>Identify the object with higher thermal energy.</a:t>
                      </a:r>
                      <a:endParaRPr lang="en-AU" sz="2000" b="0" baseline="0" dirty="0" smtClean="0"/>
                    </a:p>
                    <a:p>
                      <a:pPr marL="457200" indent="-457200">
                        <a:buFont typeface="+mj-lt"/>
                        <a:buAutoNum type="arabicPeriod"/>
                      </a:pPr>
                      <a:r>
                        <a:rPr lang="en-AU" sz="2000" b="0" baseline="0" smtClean="0"/>
                        <a:t>State the direction of energy transfer.</a:t>
                      </a:r>
                      <a:endParaRPr lang="en-AU" sz="2000" b="0" baseline="0" dirty="0" smtClean="0"/>
                    </a:p>
                    <a:p>
                      <a:pPr marL="457200" indent="-457200">
                        <a:buFont typeface="+mj-lt"/>
                        <a:buAutoNum type="arabicPeriod"/>
                      </a:pPr>
                      <a:r>
                        <a:rPr lang="en-AU" sz="2000" b="0" baseline="0" smtClean="0"/>
                        <a:t>Describe what will happen to the temperature of the objects.</a:t>
                      </a:r>
                      <a:endParaRPr lang="en-AU" sz="2000" b="0" baseline="0" dirty="0" smtClean="0"/>
                    </a:p>
                  </a:txBody>
                  <a:tcPr>
                    <a:solidFill>
                      <a:schemeClr val="accent1">
                        <a:lumMod val="20000"/>
                        <a:lumOff val="80000"/>
                      </a:schemeClr>
                    </a:solidFill>
                  </a:tcPr>
                </a:tc>
                <a:extLst>
                  <a:ext uri="{0D108BD9-81ED-4DB2-BD59-A6C34878D82A}">
                    <a16:rowId xmlns="" xmlns:a16="http://schemas.microsoft.com/office/drawing/2014/main" val="10001"/>
                  </a:ext>
                </a:extLst>
              </a:tr>
            </a:tbl>
          </a:graphicData>
        </a:graphic>
      </p:graphicFrame>
      <p:graphicFrame>
        <p:nvGraphicFramePr>
          <p:cNvPr id="18" name="Table 17"/>
          <p:cNvGraphicFramePr>
            <a:graphicFrameLocks noGrp="1"/>
          </p:cNvGraphicFramePr>
          <p:nvPr>
            <p:extLst>
              <p:ext uri="{D42A27DB-BD31-4B8C-83A1-F6EECF244321}">
                <p14:modId xmlns:p14="http://schemas.microsoft.com/office/powerpoint/2010/main" val="490587795"/>
              </p:ext>
            </p:extLst>
          </p:nvPr>
        </p:nvGraphicFramePr>
        <p:xfrm>
          <a:off x="9523075" y="160203"/>
          <a:ext cx="2463077" cy="1005840"/>
        </p:xfrm>
        <a:graphic>
          <a:graphicData uri="http://schemas.openxmlformats.org/drawingml/2006/table">
            <a:tbl>
              <a:tblPr firstRow="1" bandRow="1">
                <a:tableStyleId>{93296810-A885-4BE3-A3E7-6D5BEEA58F35}</a:tableStyleId>
              </a:tblPr>
              <a:tblGrid>
                <a:gridCol w="2463077">
                  <a:extLst>
                    <a:ext uri="{9D8B030D-6E8A-4147-A177-3AD203B41FA5}">
                      <a16:colId xmlns="" xmlns:a16="http://schemas.microsoft.com/office/drawing/2014/main" val="20000"/>
                    </a:ext>
                  </a:extLst>
                </a:gridCol>
              </a:tblGrid>
              <a:tr h="353527">
                <a:tc>
                  <a:txBody>
                    <a:bodyPr/>
                    <a:lstStyle/>
                    <a:p>
                      <a:r>
                        <a:rPr lang="en-AU" dirty="0"/>
                        <a:t>CFU 1</a:t>
                      </a:r>
                    </a:p>
                  </a:txBody>
                  <a:tcPr>
                    <a:solidFill>
                      <a:srgbClr val="00B0F0"/>
                    </a:solidFill>
                  </a:tcPr>
                </a:tc>
                <a:extLst>
                  <a:ext uri="{0D108BD9-81ED-4DB2-BD59-A6C34878D82A}">
                    <a16:rowId xmlns="" xmlns:a16="http://schemas.microsoft.com/office/drawing/2014/main" val="10000"/>
                  </a:ext>
                </a:extLst>
              </a:tr>
              <a:tr h="370840">
                <a:tc>
                  <a:txBody>
                    <a:bodyPr/>
                    <a:lstStyle/>
                    <a:p>
                      <a:r>
                        <a:rPr lang="en-AU" smtClean="0"/>
                        <a:t>Which object</a:t>
                      </a:r>
                      <a:r>
                        <a:rPr lang="en-AU" baseline="0" smtClean="0"/>
                        <a:t> has higher thermal energy?</a:t>
                      </a:r>
                      <a:endParaRPr lang="en-AU" dirty="0"/>
                    </a:p>
                  </a:txBody>
                  <a:tcPr>
                    <a:solidFill>
                      <a:schemeClr val="accent1">
                        <a:lumMod val="20000"/>
                        <a:lumOff val="80000"/>
                      </a:schemeClr>
                    </a:solidFill>
                  </a:tcPr>
                </a:tc>
                <a:extLst>
                  <a:ext uri="{0D108BD9-81ED-4DB2-BD59-A6C34878D82A}">
                    <a16:rowId xmlns="" xmlns:a16="http://schemas.microsoft.com/office/drawing/2014/main" val="10001"/>
                  </a:ext>
                </a:extLst>
              </a:tr>
            </a:tbl>
          </a:graphicData>
        </a:graphic>
      </p:graphicFrame>
      <p:graphicFrame>
        <p:nvGraphicFramePr>
          <p:cNvPr id="19" name="Table 18"/>
          <p:cNvGraphicFramePr>
            <a:graphicFrameLocks noGrp="1"/>
          </p:cNvGraphicFramePr>
          <p:nvPr>
            <p:extLst>
              <p:ext uri="{D42A27DB-BD31-4B8C-83A1-F6EECF244321}">
                <p14:modId xmlns:p14="http://schemas.microsoft.com/office/powerpoint/2010/main" val="1203159151"/>
              </p:ext>
            </p:extLst>
          </p:nvPr>
        </p:nvGraphicFramePr>
        <p:xfrm>
          <a:off x="9523074" y="1472041"/>
          <a:ext cx="2463077" cy="1005840"/>
        </p:xfrm>
        <a:graphic>
          <a:graphicData uri="http://schemas.openxmlformats.org/drawingml/2006/table">
            <a:tbl>
              <a:tblPr firstRow="1" bandRow="1">
                <a:tableStyleId>{93296810-A885-4BE3-A3E7-6D5BEEA58F35}</a:tableStyleId>
              </a:tblPr>
              <a:tblGrid>
                <a:gridCol w="2463077">
                  <a:extLst>
                    <a:ext uri="{9D8B030D-6E8A-4147-A177-3AD203B41FA5}">
                      <a16:colId xmlns="" xmlns:a16="http://schemas.microsoft.com/office/drawing/2014/main" val="20000"/>
                    </a:ext>
                  </a:extLst>
                </a:gridCol>
              </a:tblGrid>
              <a:tr h="353527">
                <a:tc>
                  <a:txBody>
                    <a:bodyPr/>
                    <a:lstStyle/>
                    <a:p>
                      <a:r>
                        <a:rPr lang="en-AU" dirty="0"/>
                        <a:t>CFU </a:t>
                      </a:r>
                      <a:r>
                        <a:rPr lang="en-AU" dirty="0" smtClean="0"/>
                        <a:t>2</a:t>
                      </a:r>
                      <a:endParaRPr lang="en-AU" dirty="0"/>
                    </a:p>
                  </a:txBody>
                  <a:tcPr>
                    <a:solidFill>
                      <a:srgbClr val="00B0F0"/>
                    </a:solidFill>
                  </a:tcPr>
                </a:tc>
                <a:extLst>
                  <a:ext uri="{0D108BD9-81ED-4DB2-BD59-A6C34878D82A}">
                    <a16:rowId xmlns="" xmlns:a16="http://schemas.microsoft.com/office/drawing/2014/main" val="10000"/>
                  </a:ext>
                </a:extLst>
              </a:tr>
              <a:tr h="370840">
                <a:tc>
                  <a:txBody>
                    <a:bodyPr/>
                    <a:lstStyle/>
                    <a:p>
                      <a:r>
                        <a:rPr lang="en-AU" smtClean="0"/>
                        <a:t>Which way will energy be transferred</a:t>
                      </a:r>
                      <a:r>
                        <a:rPr lang="en-AU" baseline="0" smtClean="0"/>
                        <a:t>?</a:t>
                      </a:r>
                      <a:endParaRPr lang="en-AU" dirty="0"/>
                    </a:p>
                  </a:txBody>
                  <a:tcPr>
                    <a:solidFill>
                      <a:schemeClr val="accent1">
                        <a:lumMod val="20000"/>
                        <a:lumOff val="80000"/>
                      </a:schemeClr>
                    </a:solidFill>
                  </a:tcPr>
                </a:tc>
                <a:extLst>
                  <a:ext uri="{0D108BD9-81ED-4DB2-BD59-A6C34878D82A}">
                    <a16:rowId xmlns="" xmlns:a16="http://schemas.microsoft.com/office/drawing/2014/main" val="10001"/>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2098367771"/>
              </p:ext>
            </p:extLst>
          </p:nvPr>
        </p:nvGraphicFramePr>
        <p:xfrm>
          <a:off x="9530673" y="2783879"/>
          <a:ext cx="2463077" cy="1280160"/>
        </p:xfrm>
        <a:graphic>
          <a:graphicData uri="http://schemas.openxmlformats.org/drawingml/2006/table">
            <a:tbl>
              <a:tblPr firstRow="1" bandRow="1">
                <a:tableStyleId>{93296810-A885-4BE3-A3E7-6D5BEEA58F35}</a:tableStyleId>
              </a:tblPr>
              <a:tblGrid>
                <a:gridCol w="2463077">
                  <a:extLst>
                    <a:ext uri="{9D8B030D-6E8A-4147-A177-3AD203B41FA5}">
                      <a16:colId xmlns="" xmlns:a16="http://schemas.microsoft.com/office/drawing/2014/main" val="20000"/>
                    </a:ext>
                  </a:extLst>
                </a:gridCol>
              </a:tblGrid>
              <a:tr h="353527">
                <a:tc>
                  <a:txBody>
                    <a:bodyPr/>
                    <a:lstStyle/>
                    <a:p>
                      <a:r>
                        <a:rPr lang="en-AU" dirty="0"/>
                        <a:t>CFU </a:t>
                      </a:r>
                      <a:r>
                        <a:rPr lang="en-AU" dirty="0" smtClean="0"/>
                        <a:t>3</a:t>
                      </a:r>
                      <a:endParaRPr lang="en-AU" dirty="0"/>
                    </a:p>
                  </a:txBody>
                  <a:tcPr>
                    <a:solidFill>
                      <a:srgbClr val="00B0F0"/>
                    </a:solidFill>
                  </a:tcPr>
                </a:tc>
                <a:extLst>
                  <a:ext uri="{0D108BD9-81ED-4DB2-BD59-A6C34878D82A}">
                    <a16:rowId xmlns="" xmlns:a16="http://schemas.microsoft.com/office/drawing/2014/main" val="10000"/>
                  </a:ext>
                </a:extLst>
              </a:tr>
              <a:tr h="370840">
                <a:tc>
                  <a:txBody>
                    <a:bodyPr/>
                    <a:lstStyle/>
                    <a:p>
                      <a:r>
                        <a:rPr lang="en-AU" smtClean="0"/>
                        <a:t>What will happen to</a:t>
                      </a:r>
                      <a:r>
                        <a:rPr lang="en-AU" baseline="0" smtClean="0"/>
                        <a:t> the temperatures of the objects?</a:t>
                      </a:r>
                      <a:endParaRPr lang="en-AU" dirty="0"/>
                    </a:p>
                  </a:txBody>
                  <a:tcPr>
                    <a:solidFill>
                      <a:schemeClr val="accent1">
                        <a:lumMod val="20000"/>
                        <a:lumOff val="80000"/>
                      </a:schemeClr>
                    </a:solidFill>
                  </a:tcPr>
                </a:tc>
                <a:extLst>
                  <a:ext uri="{0D108BD9-81ED-4DB2-BD59-A6C34878D82A}">
                    <a16:rowId xmlns="" xmlns:a16="http://schemas.microsoft.com/office/drawing/2014/main" val="10001"/>
                  </a:ext>
                </a:extLst>
              </a:tr>
            </a:tbl>
          </a:graphicData>
        </a:graphic>
      </p:graphicFrame>
      <p:sp>
        <p:nvSpPr>
          <p:cNvPr id="22" name="Title 1"/>
          <p:cNvSpPr txBox="1">
            <a:spLocks/>
          </p:cNvSpPr>
          <p:nvPr/>
        </p:nvSpPr>
        <p:spPr>
          <a:xfrm>
            <a:off x="5698145" y="830358"/>
            <a:ext cx="3732934" cy="2354093"/>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1200"/>
              </a:spcAft>
            </a:pPr>
            <a:r>
              <a:rPr lang="en-AU" sz="2800" smtClean="0">
                <a:latin typeface="+mn-lt"/>
              </a:rPr>
              <a:t>You leave your soup for a while, so you can call a friend.</a:t>
            </a:r>
            <a:endParaRPr lang="en-AU" sz="2800" dirty="0">
              <a:latin typeface="+mn-lt"/>
              <a:sym typeface="Wingdings" panose="05000000000000000000" pitchFamily="2" charset="2"/>
            </a:endParaRPr>
          </a:p>
        </p:txBody>
      </p:sp>
      <p:pic>
        <p:nvPicPr>
          <p:cNvPr id="9" name="Picture 8"/>
          <p:cNvPicPr>
            <a:picLocks noChangeAspect="1"/>
          </p:cNvPicPr>
          <p:nvPr/>
        </p:nvPicPr>
        <p:blipFill>
          <a:blip r:embed="rId3"/>
          <a:stretch>
            <a:fillRect/>
          </a:stretch>
        </p:blipFill>
        <p:spPr>
          <a:xfrm>
            <a:off x="5328365" y="3184451"/>
            <a:ext cx="3737923" cy="2491949"/>
          </a:xfrm>
          <a:prstGeom prst="rect">
            <a:avLst/>
          </a:prstGeom>
        </p:spPr>
      </p:pic>
    </p:spTree>
    <p:extLst>
      <p:ext uri="{BB962C8B-B14F-4D97-AF65-F5344CB8AC3E}">
        <p14:creationId xmlns:p14="http://schemas.microsoft.com/office/powerpoint/2010/main" val="1333077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P spid="22"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148208"/>
            <a:ext cx="6086422" cy="584775"/>
          </a:xfrm>
          <a:prstGeom prst="homePlate">
            <a:avLst/>
          </a:prstGeom>
          <a:solidFill>
            <a:srgbClr val="00B0F0"/>
          </a:solidFill>
        </p:spPr>
        <p:style>
          <a:lnRef idx="0">
            <a:schemeClr val="accent6"/>
          </a:lnRef>
          <a:fillRef idx="3">
            <a:schemeClr val="accent6"/>
          </a:fillRef>
          <a:effectRef idx="3">
            <a:schemeClr val="accent6"/>
          </a:effectRef>
          <a:fontRef idx="minor">
            <a:schemeClr val="lt1"/>
          </a:fontRef>
        </p:style>
        <p:txBody>
          <a:bodyPr wrap="none" rtlCol="0">
            <a:spAutoFit/>
          </a:bodyPr>
          <a:lstStyle/>
          <a:p>
            <a:r>
              <a:rPr lang="en-AU" sz="3200" dirty="0" smtClean="0"/>
              <a:t>Skill Development/Guided Practice</a:t>
            </a:r>
            <a:endParaRPr lang="en-AU" sz="3200" dirty="0"/>
          </a:p>
        </p:txBody>
      </p:sp>
      <p:sp>
        <p:nvSpPr>
          <p:cNvPr id="10" name="Title 1"/>
          <p:cNvSpPr txBox="1">
            <a:spLocks/>
          </p:cNvSpPr>
          <p:nvPr/>
        </p:nvSpPr>
        <p:spPr>
          <a:xfrm>
            <a:off x="91243" y="2783879"/>
            <a:ext cx="5137528" cy="2452656"/>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1200"/>
              </a:spcAft>
            </a:pPr>
            <a:r>
              <a:rPr lang="en-AU" sz="2800" dirty="0" smtClean="0">
                <a:solidFill>
                  <a:srgbClr val="00B0F0"/>
                </a:solidFill>
                <a:latin typeface="+mn-lt"/>
              </a:rPr>
              <a:t>The air has higher thermal energy and will transfer heat to the ice cream.  </a:t>
            </a:r>
          </a:p>
          <a:p>
            <a:pPr>
              <a:spcAft>
                <a:spcPts val="1200"/>
              </a:spcAft>
            </a:pPr>
            <a:r>
              <a:rPr lang="en-AU" sz="2800" dirty="0" smtClean="0">
                <a:solidFill>
                  <a:srgbClr val="00B0F0"/>
                </a:solidFill>
                <a:latin typeface="+mn-lt"/>
              </a:rPr>
              <a:t>The ice cream gains heat from the air until they are the same temperature.</a:t>
            </a:r>
            <a:endParaRPr lang="en-AU" sz="2800" dirty="0">
              <a:solidFill>
                <a:srgbClr val="00B0F0"/>
              </a:solidFill>
              <a:latin typeface="+mn-lt"/>
              <a:sym typeface="Wingdings" panose="05000000000000000000" pitchFamily="2" charset="2"/>
            </a:endParaRPr>
          </a:p>
        </p:txBody>
      </p:sp>
      <p:graphicFrame>
        <p:nvGraphicFramePr>
          <p:cNvPr id="13" name="Table 12"/>
          <p:cNvGraphicFramePr>
            <a:graphicFrameLocks noGrp="1"/>
          </p:cNvGraphicFramePr>
          <p:nvPr>
            <p:extLst>
              <p:ext uri="{D42A27DB-BD31-4B8C-83A1-F6EECF244321}">
                <p14:modId xmlns:p14="http://schemas.microsoft.com/office/powerpoint/2010/main" val="3055252918"/>
              </p:ext>
            </p:extLst>
          </p:nvPr>
        </p:nvGraphicFramePr>
        <p:xfrm>
          <a:off x="1243" y="830358"/>
          <a:ext cx="5554269" cy="1767840"/>
        </p:xfrm>
        <a:graphic>
          <a:graphicData uri="http://schemas.openxmlformats.org/drawingml/2006/table">
            <a:tbl>
              <a:tblPr firstRow="1" bandRow="1">
                <a:tableStyleId>{F5AB1C69-6EDB-4FF4-983F-18BD219EF322}</a:tableStyleId>
              </a:tblPr>
              <a:tblGrid>
                <a:gridCol w="5554269">
                  <a:extLst>
                    <a:ext uri="{9D8B030D-6E8A-4147-A177-3AD203B41FA5}">
                      <a16:colId xmlns="" xmlns:a16="http://schemas.microsoft.com/office/drawing/2014/main" val="20000"/>
                    </a:ext>
                  </a:extLst>
                </a:gridCol>
              </a:tblGrid>
              <a:tr h="402942">
                <a:tc>
                  <a:txBody>
                    <a:bodyPr/>
                    <a:lstStyle/>
                    <a:p>
                      <a:r>
                        <a:rPr lang="en-AU" sz="2400" smtClean="0"/>
                        <a:t>Describing Heat Transfer</a:t>
                      </a:r>
                      <a:endParaRPr lang="en-AU" sz="2000" dirty="0"/>
                    </a:p>
                  </a:txBody>
                  <a:tcPr>
                    <a:solidFill>
                      <a:srgbClr val="00B0F0"/>
                    </a:solidFill>
                  </a:tcPr>
                </a:tc>
                <a:extLst>
                  <a:ext uri="{0D108BD9-81ED-4DB2-BD59-A6C34878D82A}">
                    <a16:rowId xmlns="" xmlns:a16="http://schemas.microsoft.com/office/drawing/2014/main" val="10000"/>
                  </a:ext>
                </a:extLst>
              </a:tr>
              <a:tr h="1052462">
                <a:tc>
                  <a:txBody>
                    <a:bodyPr/>
                    <a:lstStyle/>
                    <a:p>
                      <a:pPr marL="457200" indent="-457200">
                        <a:buFont typeface="+mj-lt"/>
                        <a:buAutoNum type="arabicPeriod"/>
                      </a:pPr>
                      <a:r>
                        <a:rPr lang="en-AU" sz="2000" b="0" baseline="0" smtClean="0"/>
                        <a:t>Identify the object with higher thermal energy.</a:t>
                      </a:r>
                      <a:endParaRPr lang="en-AU" sz="2000" b="0" baseline="0" dirty="0" smtClean="0"/>
                    </a:p>
                    <a:p>
                      <a:pPr marL="457200" indent="-457200">
                        <a:buFont typeface="+mj-lt"/>
                        <a:buAutoNum type="arabicPeriod"/>
                      </a:pPr>
                      <a:r>
                        <a:rPr lang="en-AU" sz="2000" b="0" baseline="0" smtClean="0"/>
                        <a:t>State the direction of energy transfer.</a:t>
                      </a:r>
                      <a:endParaRPr lang="en-AU" sz="2000" b="0" baseline="0" dirty="0" smtClean="0"/>
                    </a:p>
                    <a:p>
                      <a:pPr marL="457200" indent="-457200">
                        <a:buFont typeface="+mj-lt"/>
                        <a:buAutoNum type="arabicPeriod"/>
                      </a:pPr>
                      <a:r>
                        <a:rPr lang="en-AU" sz="2000" b="0" baseline="0" smtClean="0"/>
                        <a:t>Describe what will happen to the temperature of the objects.</a:t>
                      </a:r>
                      <a:endParaRPr lang="en-AU" sz="2000" b="0" baseline="0" dirty="0" smtClean="0"/>
                    </a:p>
                  </a:txBody>
                  <a:tcPr>
                    <a:solidFill>
                      <a:schemeClr val="accent1">
                        <a:lumMod val="20000"/>
                        <a:lumOff val="80000"/>
                      </a:schemeClr>
                    </a:solidFill>
                  </a:tcPr>
                </a:tc>
                <a:extLst>
                  <a:ext uri="{0D108BD9-81ED-4DB2-BD59-A6C34878D82A}">
                    <a16:rowId xmlns="" xmlns:a16="http://schemas.microsoft.com/office/drawing/2014/main" val="10001"/>
                  </a:ext>
                </a:extLst>
              </a:tr>
            </a:tbl>
          </a:graphicData>
        </a:graphic>
      </p:graphicFrame>
      <p:graphicFrame>
        <p:nvGraphicFramePr>
          <p:cNvPr id="18" name="Table 17"/>
          <p:cNvGraphicFramePr>
            <a:graphicFrameLocks noGrp="1"/>
          </p:cNvGraphicFramePr>
          <p:nvPr>
            <p:extLst>
              <p:ext uri="{D42A27DB-BD31-4B8C-83A1-F6EECF244321}">
                <p14:modId xmlns:p14="http://schemas.microsoft.com/office/powerpoint/2010/main" val="490587795"/>
              </p:ext>
            </p:extLst>
          </p:nvPr>
        </p:nvGraphicFramePr>
        <p:xfrm>
          <a:off x="9523075" y="160203"/>
          <a:ext cx="2463077" cy="1005840"/>
        </p:xfrm>
        <a:graphic>
          <a:graphicData uri="http://schemas.openxmlformats.org/drawingml/2006/table">
            <a:tbl>
              <a:tblPr firstRow="1" bandRow="1">
                <a:tableStyleId>{93296810-A885-4BE3-A3E7-6D5BEEA58F35}</a:tableStyleId>
              </a:tblPr>
              <a:tblGrid>
                <a:gridCol w="2463077">
                  <a:extLst>
                    <a:ext uri="{9D8B030D-6E8A-4147-A177-3AD203B41FA5}">
                      <a16:colId xmlns="" xmlns:a16="http://schemas.microsoft.com/office/drawing/2014/main" val="20000"/>
                    </a:ext>
                  </a:extLst>
                </a:gridCol>
              </a:tblGrid>
              <a:tr h="353527">
                <a:tc>
                  <a:txBody>
                    <a:bodyPr/>
                    <a:lstStyle/>
                    <a:p>
                      <a:r>
                        <a:rPr lang="en-AU" dirty="0"/>
                        <a:t>CFU 1</a:t>
                      </a:r>
                    </a:p>
                  </a:txBody>
                  <a:tcPr>
                    <a:solidFill>
                      <a:srgbClr val="00B0F0"/>
                    </a:solidFill>
                  </a:tcPr>
                </a:tc>
                <a:extLst>
                  <a:ext uri="{0D108BD9-81ED-4DB2-BD59-A6C34878D82A}">
                    <a16:rowId xmlns="" xmlns:a16="http://schemas.microsoft.com/office/drawing/2014/main" val="10000"/>
                  </a:ext>
                </a:extLst>
              </a:tr>
              <a:tr h="370840">
                <a:tc>
                  <a:txBody>
                    <a:bodyPr/>
                    <a:lstStyle/>
                    <a:p>
                      <a:r>
                        <a:rPr lang="en-AU" smtClean="0"/>
                        <a:t>Which object</a:t>
                      </a:r>
                      <a:r>
                        <a:rPr lang="en-AU" baseline="0" smtClean="0"/>
                        <a:t> has higher thermal energy?</a:t>
                      </a:r>
                      <a:endParaRPr lang="en-AU" dirty="0"/>
                    </a:p>
                  </a:txBody>
                  <a:tcPr>
                    <a:solidFill>
                      <a:schemeClr val="accent1">
                        <a:lumMod val="20000"/>
                        <a:lumOff val="80000"/>
                      </a:schemeClr>
                    </a:solidFill>
                  </a:tcPr>
                </a:tc>
                <a:extLst>
                  <a:ext uri="{0D108BD9-81ED-4DB2-BD59-A6C34878D82A}">
                    <a16:rowId xmlns="" xmlns:a16="http://schemas.microsoft.com/office/drawing/2014/main" val="10001"/>
                  </a:ext>
                </a:extLst>
              </a:tr>
            </a:tbl>
          </a:graphicData>
        </a:graphic>
      </p:graphicFrame>
      <p:graphicFrame>
        <p:nvGraphicFramePr>
          <p:cNvPr id="19" name="Table 18"/>
          <p:cNvGraphicFramePr>
            <a:graphicFrameLocks noGrp="1"/>
          </p:cNvGraphicFramePr>
          <p:nvPr>
            <p:extLst>
              <p:ext uri="{D42A27DB-BD31-4B8C-83A1-F6EECF244321}">
                <p14:modId xmlns:p14="http://schemas.microsoft.com/office/powerpoint/2010/main" val="1203159151"/>
              </p:ext>
            </p:extLst>
          </p:nvPr>
        </p:nvGraphicFramePr>
        <p:xfrm>
          <a:off x="9523074" y="1472041"/>
          <a:ext cx="2463077" cy="1005840"/>
        </p:xfrm>
        <a:graphic>
          <a:graphicData uri="http://schemas.openxmlformats.org/drawingml/2006/table">
            <a:tbl>
              <a:tblPr firstRow="1" bandRow="1">
                <a:tableStyleId>{93296810-A885-4BE3-A3E7-6D5BEEA58F35}</a:tableStyleId>
              </a:tblPr>
              <a:tblGrid>
                <a:gridCol w="2463077">
                  <a:extLst>
                    <a:ext uri="{9D8B030D-6E8A-4147-A177-3AD203B41FA5}">
                      <a16:colId xmlns="" xmlns:a16="http://schemas.microsoft.com/office/drawing/2014/main" val="20000"/>
                    </a:ext>
                  </a:extLst>
                </a:gridCol>
              </a:tblGrid>
              <a:tr h="353527">
                <a:tc>
                  <a:txBody>
                    <a:bodyPr/>
                    <a:lstStyle/>
                    <a:p>
                      <a:r>
                        <a:rPr lang="en-AU" dirty="0"/>
                        <a:t>CFU </a:t>
                      </a:r>
                      <a:r>
                        <a:rPr lang="en-AU" dirty="0" smtClean="0"/>
                        <a:t>2</a:t>
                      </a:r>
                      <a:endParaRPr lang="en-AU" dirty="0"/>
                    </a:p>
                  </a:txBody>
                  <a:tcPr>
                    <a:solidFill>
                      <a:srgbClr val="00B0F0"/>
                    </a:solidFill>
                  </a:tcPr>
                </a:tc>
                <a:extLst>
                  <a:ext uri="{0D108BD9-81ED-4DB2-BD59-A6C34878D82A}">
                    <a16:rowId xmlns="" xmlns:a16="http://schemas.microsoft.com/office/drawing/2014/main" val="10000"/>
                  </a:ext>
                </a:extLst>
              </a:tr>
              <a:tr h="370840">
                <a:tc>
                  <a:txBody>
                    <a:bodyPr/>
                    <a:lstStyle/>
                    <a:p>
                      <a:r>
                        <a:rPr lang="en-AU" smtClean="0"/>
                        <a:t>Which way will energy be transferred</a:t>
                      </a:r>
                      <a:r>
                        <a:rPr lang="en-AU" baseline="0" smtClean="0"/>
                        <a:t>?</a:t>
                      </a:r>
                      <a:endParaRPr lang="en-AU" dirty="0"/>
                    </a:p>
                  </a:txBody>
                  <a:tcPr>
                    <a:solidFill>
                      <a:schemeClr val="accent1">
                        <a:lumMod val="20000"/>
                        <a:lumOff val="80000"/>
                      </a:schemeClr>
                    </a:solidFill>
                  </a:tcPr>
                </a:tc>
                <a:extLst>
                  <a:ext uri="{0D108BD9-81ED-4DB2-BD59-A6C34878D82A}">
                    <a16:rowId xmlns="" xmlns:a16="http://schemas.microsoft.com/office/drawing/2014/main" val="10001"/>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2098367771"/>
              </p:ext>
            </p:extLst>
          </p:nvPr>
        </p:nvGraphicFramePr>
        <p:xfrm>
          <a:off x="9530673" y="2783879"/>
          <a:ext cx="2463077" cy="1280160"/>
        </p:xfrm>
        <a:graphic>
          <a:graphicData uri="http://schemas.openxmlformats.org/drawingml/2006/table">
            <a:tbl>
              <a:tblPr firstRow="1" bandRow="1">
                <a:tableStyleId>{93296810-A885-4BE3-A3E7-6D5BEEA58F35}</a:tableStyleId>
              </a:tblPr>
              <a:tblGrid>
                <a:gridCol w="2463077">
                  <a:extLst>
                    <a:ext uri="{9D8B030D-6E8A-4147-A177-3AD203B41FA5}">
                      <a16:colId xmlns="" xmlns:a16="http://schemas.microsoft.com/office/drawing/2014/main" val="20000"/>
                    </a:ext>
                  </a:extLst>
                </a:gridCol>
              </a:tblGrid>
              <a:tr h="353527">
                <a:tc>
                  <a:txBody>
                    <a:bodyPr/>
                    <a:lstStyle/>
                    <a:p>
                      <a:r>
                        <a:rPr lang="en-AU" dirty="0"/>
                        <a:t>CFU </a:t>
                      </a:r>
                      <a:r>
                        <a:rPr lang="en-AU" dirty="0" smtClean="0"/>
                        <a:t>3</a:t>
                      </a:r>
                      <a:endParaRPr lang="en-AU" dirty="0"/>
                    </a:p>
                  </a:txBody>
                  <a:tcPr>
                    <a:solidFill>
                      <a:srgbClr val="00B0F0"/>
                    </a:solidFill>
                  </a:tcPr>
                </a:tc>
                <a:extLst>
                  <a:ext uri="{0D108BD9-81ED-4DB2-BD59-A6C34878D82A}">
                    <a16:rowId xmlns="" xmlns:a16="http://schemas.microsoft.com/office/drawing/2014/main" val="10000"/>
                  </a:ext>
                </a:extLst>
              </a:tr>
              <a:tr h="370840">
                <a:tc>
                  <a:txBody>
                    <a:bodyPr/>
                    <a:lstStyle/>
                    <a:p>
                      <a:r>
                        <a:rPr lang="en-AU" smtClean="0"/>
                        <a:t>What will happen to</a:t>
                      </a:r>
                      <a:r>
                        <a:rPr lang="en-AU" baseline="0" smtClean="0"/>
                        <a:t> the temperatures of the objects?</a:t>
                      </a:r>
                      <a:endParaRPr lang="en-AU" dirty="0"/>
                    </a:p>
                  </a:txBody>
                  <a:tcPr>
                    <a:solidFill>
                      <a:schemeClr val="accent1">
                        <a:lumMod val="20000"/>
                        <a:lumOff val="80000"/>
                      </a:schemeClr>
                    </a:solidFill>
                  </a:tcPr>
                </a:tc>
                <a:extLst>
                  <a:ext uri="{0D108BD9-81ED-4DB2-BD59-A6C34878D82A}">
                    <a16:rowId xmlns="" xmlns:a16="http://schemas.microsoft.com/office/drawing/2014/main" val="10001"/>
                  </a:ext>
                </a:extLst>
              </a:tr>
            </a:tbl>
          </a:graphicData>
        </a:graphic>
      </p:graphicFrame>
      <p:sp>
        <p:nvSpPr>
          <p:cNvPr id="22" name="Title 1"/>
          <p:cNvSpPr txBox="1">
            <a:spLocks/>
          </p:cNvSpPr>
          <p:nvPr/>
        </p:nvSpPr>
        <p:spPr>
          <a:xfrm>
            <a:off x="5698145" y="830358"/>
            <a:ext cx="3732934" cy="2354093"/>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1200"/>
              </a:spcAft>
            </a:pPr>
            <a:r>
              <a:rPr lang="en-AU" sz="2800" smtClean="0">
                <a:latin typeface="+mn-lt"/>
              </a:rPr>
              <a:t>Ice cream starts to melt on a hot day.</a:t>
            </a:r>
            <a:endParaRPr lang="en-AU" sz="2800" dirty="0">
              <a:latin typeface="+mn-lt"/>
              <a:sym typeface="Wingdings" panose="05000000000000000000" pitchFamily="2" charset="2"/>
            </a:endParaRPr>
          </a:p>
        </p:txBody>
      </p:sp>
      <p:pic>
        <p:nvPicPr>
          <p:cNvPr id="2" name="Picture 1"/>
          <p:cNvPicPr>
            <a:picLocks noChangeAspect="1"/>
          </p:cNvPicPr>
          <p:nvPr/>
        </p:nvPicPr>
        <p:blipFill>
          <a:blip r:embed="rId3"/>
          <a:stretch>
            <a:fillRect/>
          </a:stretch>
        </p:blipFill>
        <p:spPr>
          <a:xfrm>
            <a:off x="5962934" y="2326943"/>
            <a:ext cx="3098042" cy="3098042"/>
          </a:xfrm>
          <a:prstGeom prst="rect">
            <a:avLst/>
          </a:prstGeom>
        </p:spPr>
      </p:pic>
    </p:spTree>
    <p:extLst>
      <p:ext uri="{BB962C8B-B14F-4D97-AF65-F5344CB8AC3E}">
        <p14:creationId xmlns:p14="http://schemas.microsoft.com/office/powerpoint/2010/main" val="4201386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P spid="22"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148208"/>
            <a:ext cx="6086422" cy="584775"/>
          </a:xfrm>
          <a:prstGeom prst="homePlate">
            <a:avLst/>
          </a:prstGeom>
          <a:solidFill>
            <a:srgbClr val="00B0F0"/>
          </a:solidFill>
        </p:spPr>
        <p:style>
          <a:lnRef idx="0">
            <a:schemeClr val="accent6"/>
          </a:lnRef>
          <a:fillRef idx="3">
            <a:schemeClr val="accent6"/>
          </a:fillRef>
          <a:effectRef idx="3">
            <a:schemeClr val="accent6"/>
          </a:effectRef>
          <a:fontRef idx="minor">
            <a:schemeClr val="lt1"/>
          </a:fontRef>
        </p:style>
        <p:txBody>
          <a:bodyPr wrap="none" rtlCol="0">
            <a:spAutoFit/>
          </a:bodyPr>
          <a:lstStyle/>
          <a:p>
            <a:r>
              <a:rPr lang="en-AU" sz="3200" dirty="0" smtClean="0"/>
              <a:t>Skill Development/Guided Practice</a:t>
            </a:r>
            <a:endParaRPr lang="en-AU" sz="3200" dirty="0"/>
          </a:p>
        </p:txBody>
      </p:sp>
      <p:sp>
        <p:nvSpPr>
          <p:cNvPr id="10" name="Title 1"/>
          <p:cNvSpPr txBox="1">
            <a:spLocks/>
          </p:cNvSpPr>
          <p:nvPr/>
        </p:nvSpPr>
        <p:spPr>
          <a:xfrm>
            <a:off x="91243" y="2783879"/>
            <a:ext cx="5137528" cy="2452656"/>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1200"/>
              </a:spcAft>
            </a:pPr>
            <a:r>
              <a:rPr lang="en-AU" sz="2800" smtClean="0">
                <a:solidFill>
                  <a:srgbClr val="00B0F0"/>
                </a:solidFill>
                <a:latin typeface="+mn-lt"/>
              </a:rPr>
              <a:t>The _____ has higher thermal energy and will transfer heat to ____________.  The ________ gains heat from the _______ until they are the same temperature.</a:t>
            </a:r>
            <a:endParaRPr lang="en-AU" sz="2800" dirty="0">
              <a:solidFill>
                <a:srgbClr val="00B0F0"/>
              </a:solidFill>
              <a:latin typeface="+mn-lt"/>
              <a:sym typeface="Wingdings" panose="05000000000000000000" pitchFamily="2" charset="2"/>
            </a:endParaRPr>
          </a:p>
        </p:txBody>
      </p:sp>
      <p:graphicFrame>
        <p:nvGraphicFramePr>
          <p:cNvPr id="13" name="Table 12"/>
          <p:cNvGraphicFramePr>
            <a:graphicFrameLocks noGrp="1"/>
          </p:cNvGraphicFramePr>
          <p:nvPr>
            <p:extLst>
              <p:ext uri="{D42A27DB-BD31-4B8C-83A1-F6EECF244321}">
                <p14:modId xmlns:p14="http://schemas.microsoft.com/office/powerpoint/2010/main" val="3055252918"/>
              </p:ext>
            </p:extLst>
          </p:nvPr>
        </p:nvGraphicFramePr>
        <p:xfrm>
          <a:off x="1243" y="830358"/>
          <a:ext cx="5554269" cy="1767840"/>
        </p:xfrm>
        <a:graphic>
          <a:graphicData uri="http://schemas.openxmlformats.org/drawingml/2006/table">
            <a:tbl>
              <a:tblPr firstRow="1" bandRow="1">
                <a:tableStyleId>{F5AB1C69-6EDB-4FF4-983F-18BD219EF322}</a:tableStyleId>
              </a:tblPr>
              <a:tblGrid>
                <a:gridCol w="5554269">
                  <a:extLst>
                    <a:ext uri="{9D8B030D-6E8A-4147-A177-3AD203B41FA5}">
                      <a16:colId xmlns="" xmlns:a16="http://schemas.microsoft.com/office/drawing/2014/main" val="20000"/>
                    </a:ext>
                  </a:extLst>
                </a:gridCol>
              </a:tblGrid>
              <a:tr h="402942">
                <a:tc>
                  <a:txBody>
                    <a:bodyPr/>
                    <a:lstStyle/>
                    <a:p>
                      <a:r>
                        <a:rPr lang="en-AU" sz="2400" smtClean="0"/>
                        <a:t>Describing Heat Transfer</a:t>
                      </a:r>
                      <a:endParaRPr lang="en-AU" sz="2000" dirty="0"/>
                    </a:p>
                  </a:txBody>
                  <a:tcPr>
                    <a:solidFill>
                      <a:srgbClr val="00B0F0"/>
                    </a:solidFill>
                  </a:tcPr>
                </a:tc>
                <a:extLst>
                  <a:ext uri="{0D108BD9-81ED-4DB2-BD59-A6C34878D82A}">
                    <a16:rowId xmlns="" xmlns:a16="http://schemas.microsoft.com/office/drawing/2014/main" val="10000"/>
                  </a:ext>
                </a:extLst>
              </a:tr>
              <a:tr h="1052462">
                <a:tc>
                  <a:txBody>
                    <a:bodyPr/>
                    <a:lstStyle/>
                    <a:p>
                      <a:pPr marL="457200" indent="-457200">
                        <a:buFont typeface="+mj-lt"/>
                        <a:buAutoNum type="arabicPeriod"/>
                      </a:pPr>
                      <a:r>
                        <a:rPr lang="en-AU" sz="2000" b="0" baseline="0" smtClean="0"/>
                        <a:t>Identify the object with higher thermal energy.</a:t>
                      </a:r>
                      <a:endParaRPr lang="en-AU" sz="2000" b="0" baseline="0" dirty="0" smtClean="0"/>
                    </a:p>
                    <a:p>
                      <a:pPr marL="457200" indent="-457200">
                        <a:buFont typeface="+mj-lt"/>
                        <a:buAutoNum type="arabicPeriod"/>
                      </a:pPr>
                      <a:r>
                        <a:rPr lang="en-AU" sz="2000" b="0" baseline="0" smtClean="0"/>
                        <a:t>State the direction of energy transfer.</a:t>
                      </a:r>
                      <a:endParaRPr lang="en-AU" sz="2000" b="0" baseline="0" dirty="0" smtClean="0"/>
                    </a:p>
                    <a:p>
                      <a:pPr marL="457200" indent="-457200">
                        <a:buFont typeface="+mj-lt"/>
                        <a:buAutoNum type="arabicPeriod"/>
                      </a:pPr>
                      <a:r>
                        <a:rPr lang="en-AU" sz="2000" b="0" baseline="0" smtClean="0"/>
                        <a:t>Describe what will happen to the temperature of the objects.</a:t>
                      </a:r>
                      <a:endParaRPr lang="en-AU" sz="2000" b="0" baseline="0" dirty="0" smtClean="0"/>
                    </a:p>
                  </a:txBody>
                  <a:tcPr>
                    <a:solidFill>
                      <a:schemeClr val="accent1">
                        <a:lumMod val="20000"/>
                        <a:lumOff val="80000"/>
                      </a:schemeClr>
                    </a:solidFill>
                  </a:tcPr>
                </a:tc>
                <a:extLst>
                  <a:ext uri="{0D108BD9-81ED-4DB2-BD59-A6C34878D82A}">
                    <a16:rowId xmlns="" xmlns:a16="http://schemas.microsoft.com/office/drawing/2014/main" val="10001"/>
                  </a:ext>
                </a:extLst>
              </a:tr>
            </a:tbl>
          </a:graphicData>
        </a:graphic>
      </p:graphicFrame>
      <p:graphicFrame>
        <p:nvGraphicFramePr>
          <p:cNvPr id="18" name="Table 17"/>
          <p:cNvGraphicFramePr>
            <a:graphicFrameLocks noGrp="1"/>
          </p:cNvGraphicFramePr>
          <p:nvPr>
            <p:extLst>
              <p:ext uri="{D42A27DB-BD31-4B8C-83A1-F6EECF244321}">
                <p14:modId xmlns:p14="http://schemas.microsoft.com/office/powerpoint/2010/main" val="490587795"/>
              </p:ext>
            </p:extLst>
          </p:nvPr>
        </p:nvGraphicFramePr>
        <p:xfrm>
          <a:off x="9523075" y="160203"/>
          <a:ext cx="2463077" cy="1005840"/>
        </p:xfrm>
        <a:graphic>
          <a:graphicData uri="http://schemas.openxmlformats.org/drawingml/2006/table">
            <a:tbl>
              <a:tblPr firstRow="1" bandRow="1">
                <a:tableStyleId>{93296810-A885-4BE3-A3E7-6D5BEEA58F35}</a:tableStyleId>
              </a:tblPr>
              <a:tblGrid>
                <a:gridCol w="2463077">
                  <a:extLst>
                    <a:ext uri="{9D8B030D-6E8A-4147-A177-3AD203B41FA5}">
                      <a16:colId xmlns="" xmlns:a16="http://schemas.microsoft.com/office/drawing/2014/main" val="20000"/>
                    </a:ext>
                  </a:extLst>
                </a:gridCol>
              </a:tblGrid>
              <a:tr h="353527">
                <a:tc>
                  <a:txBody>
                    <a:bodyPr/>
                    <a:lstStyle/>
                    <a:p>
                      <a:r>
                        <a:rPr lang="en-AU" dirty="0"/>
                        <a:t>CFU 1</a:t>
                      </a:r>
                    </a:p>
                  </a:txBody>
                  <a:tcPr>
                    <a:solidFill>
                      <a:srgbClr val="00B0F0"/>
                    </a:solidFill>
                  </a:tcPr>
                </a:tc>
                <a:extLst>
                  <a:ext uri="{0D108BD9-81ED-4DB2-BD59-A6C34878D82A}">
                    <a16:rowId xmlns="" xmlns:a16="http://schemas.microsoft.com/office/drawing/2014/main" val="10000"/>
                  </a:ext>
                </a:extLst>
              </a:tr>
              <a:tr h="370840">
                <a:tc>
                  <a:txBody>
                    <a:bodyPr/>
                    <a:lstStyle/>
                    <a:p>
                      <a:r>
                        <a:rPr lang="en-AU" smtClean="0"/>
                        <a:t>Which object</a:t>
                      </a:r>
                      <a:r>
                        <a:rPr lang="en-AU" baseline="0" smtClean="0"/>
                        <a:t> has higher thermal energy?</a:t>
                      </a:r>
                      <a:endParaRPr lang="en-AU" dirty="0"/>
                    </a:p>
                  </a:txBody>
                  <a:tcPr>
                    <a:solidFill>
                      <a:schemeClr val="accent1">
                        <a:lumMod val="20000"/>
                        <a:lumOff val="80000"/>
                      </a:schemeClr>
                    </a:solidFill>
                  </a:tcPr>
                </a:tc>
                <a:extLst>
                  <a:ext uri="{0D108BD9-81ED-4DB2-BD59-A6C34878D82A}">
                    <a16:rowId xmlns="" xmlns:a16="http://schemas.microsoft.com/office/drawing/2014/main" val="10001"/>
                  </a:ext>
                </a:extLst>
              </a:tr>
            </a:tbl>
          </a:graphicData>
        </a:graphic>
      </p:graphicFrame>
      <p:graphicFrame>
        <p:nvGraphicFramePr>
          <p:cNvPr id="19" name="Table 18"/>
          <p:cNvGraphicFramePr>
            <a:graphicFrameLocks noGrp="1"/>
          </p:cNvGraphicFramePr>
          <p:nvPr>
            <p:extLst>
              <p:ext uri="{D42A27DB-BD31-4B8C-83A1-F6EECF244321}">
                <p14:modId xmlns:p14="http://schemas.microsoft.com/office/powerpoint/2010/main" val="1203159151"/>
              </p:ext>
            </p:extLst>
          </p:nvPr>
        </p:nvGraphicFramePr>
        <p:xfrm>
          <a:off x="9523074" y="1472041"/>
          <a:ext cx="2463077" cy="1005840"/>
        </p:xfrm>
        <a:graphic>
          <a:graphicData uri="http://schemas.openxmlformats.org/drawingml/2006/table">
            <a:tbl>
              <a:tblPr firstRow="1" bandRow="1">
                <a:tableStyleId>{93296810-A885-4BE3-A3E7-6D5BEEA58F35}</a:tableStyleId>
              </a:tblPr>
              <a:tblGrid>
                <a:gridCol w="2463077">
                  <a:extLst>
                    <a:ext uri="{9D8B030D-6E8A-4147-A177-3AD203B41FA5}">
                      <a16:colId xmlns="" xmlns:a16="http://schemas.microsoft.com/office/drawing/2014/main" val="20000"/>
                    </a:ext>
                  </a:extLst>
                </a:gridCol>
              </a:tblGrid>
              <a:tr h="353527">
                <a:tc>
                  <a:txBody>
                    <a:bodyPr/>
                    <a:lstStyle/>
                    <a:p>
                      <a:r>
                        <a:rPr lang="en-AU" dirty="0"/>
                        <a:t>CFU </a:t>
                      </a:r>
                      <a:r>
                        <a:rPr lang="en-AU" dirty="0" smtClean="0"/>
                        <a:t>2</a:t>
                      </a:r>
                      <a:endParaRPr lang="en-AU" dirty="0"/>
                    </a:p>
                  </a:txBody>
                  <a:tcPr>
                    <a:solidFill>
                      <a:srgbClr val="00B0F0"/>
                    </a:solidFill>
                  </a:tcPr>
                </a:tc>
                <a:extLst>
                  <a:ext uri="{0D108BD9-81ED-4DB2-BD59-A6C34878D82A}">
                    <a16:rowId xmlns="" xmlns:a16="http://schemas.microsoft.com/office/drawing/2014/main" val="10000"/>
                  </a:ext>
                </a:extLst>
              </a:tr>
              <a:tr h="370840">
                <a:tc>
                  <a:txBody>
                    <a:bodyPr/>
                    <a:lstStyle/>
                    <a:p>
                      <a:r>
                        <a:rPr lang="en-AU" smtClean="0"/>
                        <a:t>Which way will energy be transferred</a:t>
                      </a:r>
                      <a:r>
                        <a:rPr lang="en-AU" baseline="0" smtClean="0"/>
                        <a:t>?</a:t>
                      </a:r>
                      <a:endParaRPr lang="en-AU" dirty="0"/>
                    </a:p>
                  </a:txBody>
                  <a:tcPr>
                    <a:solidFill>
                      <a:schemeClr val="accent1">
                        <a:lumMod val="20000"/>
                        <a:lumOff val="80000"/>
                      </a:schemeClr>
                    </a:solidFill>
                  </a:tcPr>
                </a:tc>
                <a:extLst>
                  <a:ext uri="{0D108BD9-81ED-4DB2-BD59-A6C34878D82A}">
                    <a16:rowId xmlns="" xmlns:a16="http://schemas.microsoft.com/office/drawing/2014/main" val="10001"/>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2098367771"/>
              </p:ext>
            </p:extLst>
          </p:nvPr>
        </p:nvGraphicFramePr>
        <p:xfrm>
          <a:off x="9530673" y="2783879"/>
          <a:ext cx="2463077" cy="1280160"/>
        </p:xfrm>
        <a:graphic>
          <a:graphicData uri="http://schemas.openxmlformats.org/drawingml/2006/table">
            <a:tbl>
              <a:tblPr firstRow="1" bandRow="1">
                <a:tableStyleId>{93296810-A885-4BE3-A3E7-6D5BEEA58F35}</a:tableStyleId>
              </a:tblPr>
              <a:tblGrid>
                <a:gridCol w="2463077">
                  <a:extLst>
                    <a:ext uri="{9D8B030D-6E8A-4147-A177-3AD203B41FA5}">
                      <a16:colId xmlns="" xmlns:a16="http://schemas.microsoft.com/office/drawing/2014/main" val="20000"/>
                    </a:ext>
                  </a:extLst>
                </a:gridCol>
              </a:tblGrid>
              <a:tr h="353527">
                <a:tc>
                  <a:txBody>
                    <a:bodyPr/>
                    <a:lstStyle/>
                    <a:p>
                      <a:r>
                        <a:rPr lang="en-AU" dirty="0"/>
                        <a:t>CFU </a:t>
                      </a:r>
                      <a:r>
                        <a:rPr lang="en-AU" dirty="0" smtClean="0"/>
                        <a:t>3</a:t>
                      </a:r>
                      <a:endParaRPr lang="en-AU" dirty="0"/>
                    </a:p>
                  </a:txBody>
                  <a:tcPr>
                    <a:solidFill>
                      <a:srgbClr val="00B0F0"/>
                    </a:solidFill>
                  </a:tcPr>
                </a:tc>
                <a:extLst>
                  <a:ext uri="{0D108BD9-81ED-4DB2-BD59-A6C34878D82A}">
                    <a16:rowId xmlns="" xmlns:a16="http://schemas.microsoft.com/office/drawing/2014/main" val="10000"/>
                  </a:ext>
                </a:extLst>
              </a:tr>
              <a:tr h="370840">
                <a:tc>
                  <a:txBody>
                    <a:bodyPr/>
                    <a:lstStyle/>
                    <a:p>
                      <a:r>
                        <a:rPr lang="en-AU" smtClean="0"/>
                        <a:t>What will happen to</a:t>
                      </a:r>
                      <a:r>
                        <a:rPr lang="en-AU" baseline="0" smtClean="0"/>
                        <a:t> the temperatures of the objects?</a:t>
                      </a:r>
                      <a:endParaRPr lang="en-AU" dirty="0"/>
                    </a:p>
                  </a:txBody>
                  <a:tcPr>
                    <a:solidFill>
                      <a:schemeClr val="accent1">
                        <a:lumMod val="20000"/>
                        <a:lumOff val="80000"/>
                      </a:schemeClr>
                    </a:solidFill>
                  </a:tcPr>
                </a:tc>
                <a:extLst>
                  <a:ext uri="{0D108BD9-81ED-4DB2-BD59-A6C34878D82A}">
                    <a16:rowId xmlns="" xmlns:a16="http://schemas.microsoft.com/office/drawing/2014/main" val="10001"/>
                  </a:ext>
                </a:extLst>
              </a:tr>
            </a:tbl>
          </a:graphicData>
        </a:graphic>
      </p:graphicFrame>
      <p:sp>
        <p:nvSpPr>
          <p:cNvPr id="22" name="Title 1"/>
          <p:cNvSpPr txBox="1">
            <a:spLocks/>
          </p:cNvSpPr>
          <p:nvPr/>
        </p:nvSpPr>
        <p:spPr>
          <a:xfrm>
            <a:off x="5698145" y="830358"/>
            <a:ext cx="3732934" cy="2354093"/>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1200"/>
              </a:spcAft>
            </a:pPr>
            <a:r>
              <a:rPr lang="en-AU" sz="2800" smtClean="0">
                <a:latin typeface="+mn-lt"/>
              </a:rPr>
              <a:t>You leave a glass of coke by the pool while you go for a swim.</a:t>
            </a:r>
            <a:endParaRPr lang="en-AU" sz="2800" dirty="0">
              <a:latin typeface="+mn-lt"/>
              <a:sym typeface="Wingdings" panose="05000000000000000000" pitchFamily="2" charset="2"/>
            </a:endParaRPr>
          </a:p>
        </p:txBody>
      </p:sp>
      <p:pic>
        <p:nvPicPr>
          <p:cNvPr id="2" name="Picture 1"/>
          <p:cNvPicPr>
            <a:picLocks noChangeAspect="1"/>
          </p:cNvPicPr>
          <p:nvPr/>
        </p:nvPicPr>
        <p:blipFill rotWithShape="1">
          <a:blip r:embed="rId3"/>
          <a:srcRect r="23083"/>
          <a:stretch/>
        </p:blipFill>
        <p:spPr>
          <a:xfrm>
            <a:off x="5698145" y="2900148"/>
            <a:ext cx="3401659" cy="2491529"/>
          </a:xfrm>
          <a:prstGeom prst="rect">
            <a:avLst/>
          </a:prstGeom>
        </p:spPr>
      </p:pic>
    </p:spTree>
    <p:extLst>
      <p:ext uri="{BB962C8B-B14F-4D97-AF65-F5344CB8AC3E}">
        <p14:creationId xmlns:p14="http://schemas.microsoft.com/office/powerpoint/2010/main" val="763392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P spid="22" grpId="0" build="p"/>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1">
          <a:schemeClr val="dk1"/>
        </a:lnRef>
        <a:fillRef idx="0">
          <a:schemeClr val="dk1"/>
        </a:fillRef>
        <a:effectRef idx="0">
          <a:schemeClr val="dk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59857</TotalTime>
  <Words>1252</Words>
  <Application>Microsoft Office PowerPoint</Application>
  <PresentationFormat>Widescreen</PresentationFormat>
  <Paragraphs>158</Paragraphs>
  <Slides>14</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Arial</vt:lpstr>
      <vt:lpstr>Calibri</vt:lpstr>
      <vt:lpstr>Calibri Light</vt:lpstr>
      <vt:lpstr>Wingdings</vt:lpstr>
      <vt:lpstr>Office Theme</vt:lpstr>
      <vt:lpstr>Thermal Energy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Microsoft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Science</dc:title>
  <dc:creator>Microsoft account</dc:creator>
  <cp:lastModifiedBy>janelle.lagrange@gmail.com</cp:lastModifiedBy>
  <cp:revision>788</cp:revision>
  <dcterms:created xsi:type="dcterms:W3CDTF">2017-01-28T08:32:28Z</dcterms:created>
  <dcterms:modified xsi:type="dcterms:W3CDTF">2019-08-12T04:34:07Z</dcterms:modified>
</cp:coreProperties>
</file>